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5.xml" ContentType="application/vnd.openxmlformats-officedocument.customXmlProperties+xml"/>
  <Override PartName="/customXml/itemProps4.xml" ContentType="application/vnd.openxmlformats-officedocument.customXml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6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5" r:id="rId3"/>
    <p:sldId id="303" r:id="rId4"/>
    <p:sldId id="304" r:id="rId5"/>
    <p:sldId id="264" r:id="rId6"/>
    <p:sldId id="270" r:id="rId7"/>
    <p:sldId id="307" r:id="rId8"/>
    <p:sldId id="308" r:id="rId9"/>
    <p:sldId id="309" r:id="rId10"/>
    <p:sldId id="26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9" autoAdjust="0"/>
    <p:restoredTop sz="94622" autoAdjust="0"/>
  </p:normalViewPr>
  <p:slideViewPr>
    <p:cSldViewPr>
      <p:cViewPr varScale="1">
        <p:scale>
          <a:sx n="116" d="100"/>
          <a:sy n="116" d="100"/>
        </p:scale>
        <p:origin x="115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customXml" Target="../customXml/item6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20" Type="http://schemas.openxmlformats.org/officeDocument/2006/relationships/customXml" Target="../customXml/item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ustomXml" Target="../customXml/item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9144000" cy="365760"/>
            <a:chOff x="0" y="0"/>
            <a:chExt cx="9144000" cy="36576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4572000" cy="36576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572000" y="0"/>
              <a:ext cx="4572000" cy="36576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Subtitle 2"/>
          <p:cNvSpPr txBox="1">
            <a:spLocks/>
          </p:cNvSpPr>
          <p:nvPr/>
        </p:nvSpPr>
        <p:spPr>
          <a:xfrm>
            <a:off x="1447800" y="41148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sv-SE" sz="2400" b="1" dirty="0"/>
              <a:t>Hur är det att göra affärer i Kazakstan?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v-SE" sz="16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Jonatan Sahlin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sv-SE" sz="1600" b="1" dirty="0"/>
              <a:t>10 november 2016</a:t>
            </a:r>
            <a:endParaRPr kumimoji="0" lang="sv-SE" sz="1600" b="1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371600" y="6400800"/>
            <a:ext cx="71628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image001"/>
          <p:cNvPicPr>
            <a:picLocks noChangeAspect="1" noChangeArrowheads="1"/>
          </p:cNvPicPr>
          <p:nvPr/>
        </p:nvPicPr>
        <p:blipFill rotWithShape="1">
          <a:blip r:embed="rId3" cstate="print"/>
          <a:srcRect b="19949"/>
          <a:stretch/>
        </p:blipFill>
        <p:spPr bwMode="auto">
          <a:xfrm>
            <a:off x="228600" y="6017871"/>
            <a:ext cx="1005840" cy="61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SAFAR-TWI logo-06 white.jpg"/>
          <p:cNvPicPr>
            <a:picLocks noChangeAspect="1"/>
          </p:cNvPicPr>
          <p:nvPr/>
        </p:nvPicPr>
        <p:blipFill rotWithShape="1">
          <a:blip r:embed="rId4" cstate="print"/>
          <a:srcRect b="12808"/>
          <a:stretch/>
        </p:blipFill>
        <p:spPr>
          <a:xfrm>
            <a:off x="2494351" y="1676400"/>
            <a:ext cx="4155298" cy="2209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152400" y="1257300"/>
            <a:ext cx="8229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00000"/>
              </a:buClr>
              <a:buSzPct val="120000"/>
              <a:buFont typeface="Arial" pitchFamily="34" charset="0"/>
              <a:buNone/>
              <a:tabLst/>
              <a:defRPr/>
            </a:pPr>
            <a:endParaRPr kumimoji="0" lang="sv-SE" sz="16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00000"/>
              </a:buClr>
              <a:buSzPct val="120000"/>
              <a:buFont typeface="Arial" pitchFamily="34" charset="0"/>
              <a:buNone/>
              <a:tabLst/>
              <a:defRPr/>
            </a:pP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00000"/>
              </a:buClr>
              <a:buSzPct val="120000"/>
              <a:tabLst/>
              <a:defRPr/>
            </a:pPr>
            <a:endParaRPr kumimoji="0" lang="sv-SE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00000"/>
              </a:buClr>
              <a:buSzPct val="120000"/>
              <a:buFont typeface="Arial" pitchFamily="34" charset="0"/>
              <a:buChar char="•"/>
              <a:tabLst/>
              <a:defRPr/>
            </a:pP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524000" y="2727642"/>
            <a:ext cx="4343400" cy="655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Tack för att ni lyssnade!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0" y="0"/>
            <a:ext cx="9144000" cy="365760"/>
            <a:chOff x="0" y="0"/>
            <a:chExt cx="9144000" cy="36576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4572000" cy="36576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572000" y="0"/>
              <a:ext cx="4572000" cy="36576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8" name="Straight Connector 17"/>
          <p:cNvCxnSpPr/>
          <p:nvPr/>
        </p:nvCxnSpPr>
        <p:spPr>
          <a:xfrm>
            <a:off x="1371600" y="6400800"/>
            <a:ext cx="71628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 descr="image001"/>
          <p:cNvPicPr>
            <a:picLocks noChangeAspect="1" noChangeArrowheads="1"/>
          </p:cNvPicPr>
          <p:nvPr/>
        </p:nvPicPr>
        <p:blipFill rotWithShape="1">
          <a:blip r:embed="rId2" cstate="print"/>
          <a:srcRect b="19949"/>
          <a:stretch/>
        </p:blipFill>
        <p:spPr bwMode="auto">
          <a:xfrm>
            <a:off x="228600" y="6017871"/>
            <a:ext cx="1005840" cy="61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295400" y="6180222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i="1" dirty="0"/>
              <a:t>Jonatan Sahlin</a:t>
            </a:r>
          </a:p>
          <a:p>
            <a:r>
              <a:rPr lang="sv-SE" sz="1200" i="1" dirty="0"/>
              <a:t>Jonsah@kth.se: </a:t>
            </a:r>
            <a:r>
              <a:rPr lang="en-US" sz="1200" i="1" dirty="0"/>
              <a:t>Jonatan.Sahlin@safaroil.com</a:t>
            </a:r>
          </a:p>
          <a:p>
            <a:endParaRPr lang="en-US" sz="1200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152400" y="1257300"/>
            <a:ext cx="8229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itchFamily="34" charset="0"/>
              <a:buChar char="•"/>
              <a:tabLst/>
              <a:defRPr/>
            </a:pPr>
            <a:r>
              <a:rPr lang="sv-SE" b="1" dirty="0">
                <a:latin typeface="Century Gothic" pitchFamily="34" charset="0"/>
              </a:rPr>
              <a:t>Safar Oilfield Services i Kazakstan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20000"/>
              <a:tabLst/>
              <a:defRPr/>
            </a:pPr>
            <a:endParaRPr kumimoji="0" lang="sv-SE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120000"/>
              <a:buFont typeface="Arial" pitchFamily="34" charset="0"/>
              <a:buChar char="•"/>
              <a:defRPr/>
            </a:pPr>
            <a:r>
              <a:rPr lang="sv-SE" b="1" dirty="0">
                <a:latin typeface="Century Gothic" pitchFamily="34" charset="0"/>
              </a:rPr>
              <a:t>Varför Kazakstan</a:t>
            </a:r>
            <a:endParaRPr lang="sv-SE" dirty="0">
              <a:latin typeface="Century Gothic" pitchFamily="34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120000"/>
              <a:buFont typeface="Arial" pitchFamily="34" charset="0"/>
              <a:buChar char="•"/>
              <a:defRPr/>
            </a:pPr>
            <a:endParaRPr lang="sv-SE" b="1" dirty="0">
              <a:latin typeface="Century Gothic" pitchFamily="34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120000"/>
              <a:buFont typeface="Arial" pitchFamily="34" charset="0"/>
              <a:buChar char="•"/>
              <a:defRPr/>
            </a:pPr>
            <a:r>
              <a:rPr lang="sv-SE" b="1" dirty="0">
                <a:latin typeface="Century Gothic" pitchFamily="34" charset="0"/>
              </a:rPr>
              <a:t>Att göra affärer i Kazakstan</a:t>
            </a:r>
            <a:endParaRPr lang="sv-SE" dirty="0">
              <a:latin typeface="Century Gothic" pitchFamily="34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120000"/>
              <a:buFont typeface="Arial" pitchFamily="34" charset="0"/>
              <a:buChar char="•"/>
              <a:defRPr/>
            </a:pPr>
            <a:endParaRPr lang="sv-SE" b="1" dirty="0">
              <a:latin typeface="Century Gothic" pitchFamily="34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120000"/>
              <a:buFont typeface="Arial" pitchFamily="34" charset="0"/>
              <a:buChar char="•"/>
              <a:defRPr/>
            </a:pPr>
            <a:r>
              <a:rPr lang="sv-SE" b="1" dirty="0">
                <a:latin typeface="Century Gothic" pitchFamily="34" charset="0"/>
              </a:rPr>
              <a:t>Att leva i Kazakstan som expat</a:t>
            </a:r>
            <a:endParaRPr lang="sv-SE" dirty="0">
              <a:latin typeface="Century Gothic" pitchFamily="34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120000"/>
              <a:buFont typeface="Arial" pitchFamily="34" charset="0"/>
              <a:buChar char="•"/>
              <a:defRPr/>
            </a:pPr>
            <a:endParaRPr lang="sv-SE" b="1" dirty="0">
              <a:latin typeface="Century Gothic" pitchFamily="34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120000"/>
              <a:buFont typeface="Arial" pitchFamily="34" charset="0"/>
              <a:buChar char="•"/>
              <a:defRPr/>
            </a:pPr>
            <a:r>
              <a:rPr lang="sv-SE" b="1" dirty="0">
                <a:latin typeface="Century Gothic" pitchFamily="34" charset="0"/>
              </a:rPr>
              <a:t>Vad ser vi nu?</a:t>
            </a:r>
          </a:p>
          <a:p>
            <a:pPr lvl="0">
              <a:spcBef>
                <a:spcPct val="20000"/>
              </a:spcBef>
              <a:buClr>
                <a:schemeClr val="accent1"/>
              </a:buClr>
              <a:buSzPct val="120000"/>
              <a:defRPr/>
            </a:pPr>
            <a:endParaRPr lang="sv-SE" b="1" dirty="0">
              <a:latin typeface="Century Gothic" pitchFamily="34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120000"/>
              <a:buFont typeface="Arial" pitchFamily="34" charset="0"/>
              <a:buChar char="•"/>
              <a:defRPr/>
            </a:pPr>
            <a:r>
              <a:rPr lang="sv-SE" b="1" dirty="0">
                <a:latin typeface="Century Gothic" pitchFamily="34" charset="0"/>
              </a:rPr>
              <a:t>Frågor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120000"/>
              <a:defRPr/>
            </a:pPr>
            <a:endParaRPr lang="sv-SE" sz="1200" dirty="0">
              <a:latin typeface="Century Gothic" pitchFamily="34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120000"/>
              <a:defRPr/>
            </a:pPr>
            <a:endParaRPr lang="sv-SE" sz="1600" dirty="0">
              <a:latin typeface="Century Gothic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28600" y="457200"/>
            <a:ext cx="8229600" cy="655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Agenda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0" y="0"/>
            <a:ext cx="9144000" cy="365760"/>
            <a:chOff x="0" y="0"/>
            <a:chExt cx="9144000" cy="36576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4572000" cy="36576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572000" y="0"/>
              <a:ext cx="4572000" cy="36576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8" name="Straight Connector 17"/>
          <p:cNvCxnSpPr/>
          <p:nvPr/>
        </p:nvCxnSpPr>
        <p:spPr>
          <a:xfrm>
            <a:off x="1371600" y="6400800"/>
            <a:ext cx="71628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 descr="image001"/>
          <p:cNvPicPr>
            <a:picLocks noChangeAspect="1" noChangeArrowheads="1"/>
          </p:cNvPicPr>
          <p:nvPr/>
        </p:nvPicPr>
        <p:blipFill rotWithShape="1">
          <a:blip r:embed="rId2" cstate="print"/>
          <a:srcRect b="19949"/>
          <a:stretch/>
        </p:blipFill>
        <p:spPr bwMode="auto">
          <a:xfrm>
            <a:off x="228600" y="6017871"/>
            <a:ext cx="1005840" cy="61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295400" y="6180222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i="1" dirty="0"/>
              <a:t>Jonatan Sahlin</a:t>
            </a:r>
          </a:p>
          <a:p>
            <a:r>
              <a:rPr lang="sv-SE" sz="1200" i="1" dirty="0"/>
              <a:t>Jonsah@kth.se: </a:t>
            </a:r>
            <a:r>
              <a:rPr lang="en-US" sz="1200" i="1" dirty="0"/>
              <a:t>Jonatan.Sahlin@safaroil.com</a:t>
            </a:r>
          </a:p>
          <a:p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1920269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>
          <a:xfrm>
            <a:off x="228600" y="457200"/>
            <a:ext cx="8229600" cy="655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Kort om mig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7200" y="11430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279414" y="1002302"/>
            <a:ext cx="8595360" cy="4895577"/>
            <a:chOff x="279414" y="869273"/>
            <a:chExt cx="8585172" cy="4960027"/>
          </a:xfrm>
        </p:grpSpPr>
        <p:grpSp>
          <p:nvGrpSpPr>
            <p:cNvPr id="21" name="Group 20"/>
            <p:cNvGrpSpPr/>
            <p:nvPr/>
          </p:nvGrpSpPr>
          <p:grpSpPr>
            <a:xfrm>
              <a:off x="4711707" y="869273"/>
              <a:ext cx="4152879" cy="4960027"/>
              <a:chOff x="274320" y="983573"/>
              <a:chExt cx="4152879" cy="4960027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274320" y="1280160"/>
                <a:ext cx="4152879" cy="46634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185738" indent="-185738">
                  <a:lnSpc>
                    <a:spcPct val="150000"/>
                  </a:lnSpc>
                  <a:spcBef>
                    <a:spcPts val="600"/>
                  </a:spcBef>
                  <a:buClr>
                    <a:srgbClr val="800000"/>
                  </a:buClr>
                  <a:buSzPct val="120000"/>
                  <a:buFont typeface="Arial" charset="0"/>
                  <a:buChar char="●"/>
                </a:pPr>
                <a:endParaRPr lang="sv-SE" sz="1200" b="1" dirty="0">
                  <a:solidFill>
                    <a:schemeClr val="tx1"/>
                  </a:solidFill>
                  <a:latin typeface="Century Gothic" pitchFamily="34" charset="0"/>
                </a:endParaRPr>
              </a:p>
              <a:p>
                <a:pPr marL="185738" indent="-185738">
                  <a:lnSpc>
                    <a:spcPct val="150000"/>
                  </a:lnSpc>
                  <a:spcBef>
                    <a:spcPts val="600"/>
                  </a:spcBef>
                  <a:buClr>
                    <a:schemeClr val="accent1"/>
                  </a:buClr>
                  <a:buSzPct val="120000"/>
                  <a:buFont typeface="Arial" charset="0"/>
                  <a:buChar char="●"/>
                </a:pPr>
                <a:r>
                  <a:rPr lang="sv-SE" sz="1700" b="1" dirty="0">
                    <a:solidFill>
                      <a:schemeClr val="tx1"/>
                    </a:solidFill>
                    <a:latin typeface="Century Gothic" pitchFamily="34" charset="0"/>
                  </a:rPr>
                  <a:t>KTH</a:t>
                </a:r>
              </a:p>
              <a:p>
                <a:pPr marL="171450" indent="-171450">
                  <a:buClr>
                    <a:schemeClr val="bg2">
                      <a:lumMod val="75000"/>
                    </a:schemeClr>
                  </a:buClr>
                  <a:buSzPct val="120000"/>
                  <a:buFont typeface="Wingdings" panose="05000000000000000000" pitchFamily="2" charset="2"/>
                  <a:buChar char="§"/>
                </a:pPr>
                <a:r>
                  <a:rPr lang="sv-SE" sz="1600" dirty="0">
                    <a:solidFill>
                      <a:schemeClr val="tx1"/>
                    </a:solidFill>
                    <a:latin typeface="Century Gothic" pitchFamily="34" charset="0"/>
                  </a:rPr>
                  <a:t>Industridoktorand vid </a:t>
                </a:r>
              </a:p>
              <a:p>
                <a:pPr marL="173038" indent="-173038">
                  <a:buClr>
                    <a:schemeClr val="bg2">
                      <a:lumMod val="75000"/>
                    </a:schemeClr>
                  </a:buClr>
                  <a:buSzPct val="120000"/>
                </a:pPr>
                <a:r>
                  <a:rPr lang="sv-SE" sz="1600" dirty="0">
                    <a:solidFill>
                      <a:schemeClr val="tx1"/>
                    </a:solidFill>
                    <a:latin typeface="Century Gothic" pitchFamily="34" charset="0"/>
                  </a:rPr>
                  <a:t> 	Industriell Ekonomi och Organisation</a:t>
                </a:r>
              </a:p>
              <a:p>
                <a:pPr marL="173038">
                  <a:buClr>
                    <a:schemeClr val="accent1"/>
                  </a:buClr>
                  <a:buSzPct val="120000"/>
                </a:pPr>
                <a:r>
                  <a:rPr lang="sv-SE" sz="1600" dirty="0">
                    <a:solidFill>
                      <a:schemeClr val="tx1"/>
                    </a:solidFill>
                    <a:latin typeface="Century Gothic" pitchFamily="34" charset="0"/>
                  </a:rPr>
                  <a:t>sedan 2015</a:t>
                </a:r>
              </a:p>
              <a:p>
                <a:pPr>
                  <a:buClr>
                    <a:schemeClr val="accent1"/>
                  </a:buClr>
                  <a:buSzPct val="120000"/>
                </a:pPr>
                <a:endParaRPr lang="sv-SE" sz="1200" dirty="0">
                  <a:solidFill>
                    <a:schemeClr val="tx1"/>
                  </a:solidFill>
                  <a:latin typeface="Century Gothic" pitchFamily="34" charset="0"/>
                </a:endParaRPr>
              </a:p>
              <a:p>
                <a:pPr marL="185738" indent="-185738">
                  <a:lnSpc>
                    <a:spcPct val="150000"/>
                  </a:lnSpc>
                  <a:spcBef>
                    <a:spcPts val="600"/>
                  </a:spcBef>
                  <a:buClr>
                    <a:schemeClr val="accent1"/>
                  </a:buClr>
                  <a:buSzPct val="120000"/>
                  <a:buFont typeface="Arial" charset="0"/>
                  <a:buChar char="●"/>
                </a:pPr>
                <a:r>
                  <a:rPr lang="sv-SE" sz="1700" b="1" dirty="0">
                    <a:solidFill>
                      <a:schemeClr val="tx1"/>
                    </a:solidFill>
                    <a:latin typeface="Century Gothic" pitchFamily="34" charset="0"/>
                  </a:rPr>
                  <a:t>Forskning inom</a:t>
                </a:r>
                <a:r>
                  <a:rPr lang="en-US" sz="1700" b="1" dirty="0">
                    <a:solidFill>
                      <a:schemeClr val="tx1"/>
                    </a:solidFill>
                    <a:latin typeface="Century Gothic" pitchFamily="34" charset="0"/>
                  </a:rPr>
                  <a:t>:</a:t>
                </a:r>
                <a:endParaRPr lang="sv-SE" sz="1700" b="1" dirty="0">
                  <a:solidFill>
                    <a:schemeClr val="tx1"/>
                  </a:solidFill>
                  <a:latin typeface="Century Gothic" pitchFamily="34" charset="0"/>
                </a:endParaRPr>
              </a:p>
              <a:p>
                <a:pPr marL="346075" indent="-171450">
                  <a:buClr>
                    <a:schemeClr val="bg2">
                      <a:lumMod val="75000"/>
                    </a:schemeClr>
                  </a:buClr>
                  <a:buSzPct val="120000"/>
                  <a:buFont typeface="Wingdings" panose="05000000000000000000" pitchFamily="2" charset="2"/>
                  <a:buChar char="§"/>
                </a:pPr>
                <a:r>
                  <a:rPr lang="sv-SE" sz="1600" dirty="0">
                    <a:solidFill>
                      <a:schemeClr val="tx1"/>
                    </a:solidFill>
                    <a:latin typeface="Century Gothic" pitchFamily="34" charset="0"/>
                  </a:rPr>
                  <a:t>Mät - och styrsystem och hur de kan appliceras i en dynamisk och komplex omgivning.</a:t>
                </a:r>
              </a:p>
              <a:p>
                <a:pPr>
                  <a:buClr>
                    <a:schemeClr val="accent1"/>
                  </a:buClr>
                  <a:buSzPct val="120000"/>
                </a:pPr>
                <a:endParaRPr lang="sv-SE" sz="1200" i="1" dirty="0">
                  <a:solidFill>
                    <a:schemeClr val="tx1"/>
                  </a:solidFill>
                  <a:latin typeface="Century Gothic" pitchFamily="34" charset="0"/>
                </a:endParaRPr>
              </a:p>
              <a:p>
                <a:pPr>
                  <a:buClr>
                    <a:schemeClr val="accent1"/>
                  </a:buClr>
                  <a:buSzPct val="120000"/>
                </a:pPr>
                <a:r>
                  <a:rPr lang="sv-SE" sz="1400" i="1" dirty="0">
                    <a:solidFill>
                      <a:schemeClr val="tx1"/>
                    </a:solidFill>
                    <a:latin typeface="Century Gothic" pitchFamily="34" charset="0"/>
                  </a:rPr>
                  <a:t>Söker företag som är intresserade av att delta i studien.</a:t>
                </a: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457200" y="983573"/>
                <a:ext cx="1346738" cy="62365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sv-SE" sz="1700" b="1" dirty="0">
                    <a:solidFill>
                      <a:schemeClr val="tx1"/>
                    </a:solidFill>
                    <a:latin typeface="Century Gothic" pitchFamily="34" charset="0"/>
                  </a:rPr>
                  <a:t>Industri-doktorand</a:t>
                </a:r>
              </a:p>
            </p:txBody>
          </p:sp>
        </p:grpSp>
        <p:sp>
          <p:nvSpPr>
            <p:cNvPr id="23" name="Rectangle 22"/>
            <p:cNvSpPr/>
            <p:nvPr/>
          </p:nvSpPr>
          <p:spPr>
            <a:xfrm>
              <a:off x="279414" y="1165860"/>
              <a:ext cx="4152879" cy="4663440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185738" indent="-185738">
                <a:lnSpc>
                  <a:spcPct val="150000"/>
                </a:lnSpc>
                <a:spcBef>
                  <a:spcPts val="600"/>
                </a:spcBef>
                <a:buClr>
                  <a:srgbClr val="800000"/>
                </a:buClr>
                <a:buSzPct val="120000"/>
                <a:buFont typeface="Arial" charset="0"/>
                <a:buChar char="●"/>
              </a:pPr>
              <a:endParaRPr lang="sv-SE" sz="1200" b="1" dirty="0">
                <a:solidFill>
                  <a:schemeClr val="tx1"/>
                </a:solidFill>
                <a:latin typeface="Century Gothic" pitchFamily="34" charset="0"/>
              </a:endParaRPr>
            </a:p>
            <a:p>
              <a:pPr marL="185738" indent="-185738">
                <a:lnSpc>
                  <a:spcPct val="150000"/>
                </a:lnSpc>
                <a:spcBef>
                  <a:spcPts val="600"/>
                </a:spcBef>
                <a:buClr>
                  <a:schemeClr val="accent1"/>
                </a:buClr>
                <a:buSzPct val="120000"/>
                <a:buFont typeface="Arial" charset="0"/>
                <a:buChar char="●"/>
              </a:pPr>
              <a:r>
                <a:rPr lang="sv-SE" sz="1700" b="1" dirty="0">
                  <a:solidFill>
                    <a:schemeClr val="tx1"/>
                  </a:solidFill>
                  <a:latin typeface="Century Gothic" pitchFamily="34" charset="0"/>
                </a:rPr>
                <a:t>Safar Oilfield Services</a:t>
              </a:r>
            </a:p>
            <a:p>
              <a:pPr marL="346075" indent="-171450">
                <a:buClr>
                  <a:schemeClr val="bg2">
                    <a:lumMod val="75000"/>
                  </a:schemeClr>
                </a:buClr>
                <a:buSzPct val="120000"/>
                <a:buFont typeface="Wingdings" panose="05000000000000000000" pitchFamily="2" charset="2"/>
                <a:buChar char="§"/>
              </a:pPr>
              <a:r>
                <a:rPr lang="sv-SE" sz="1600" dirty="0">
                  <a:solidFill>
                    <a:schemeClr val="tx1"/>
                  </a:solidFill>
                  <a:latin typeface="Century Gothic" pitchFamily="34" charset="0"/>
                </a:rPr>
                <a:t>Ansvarig för verksamheten i </a:t>
              </a:r>
            </a:p>
            <a:p>
              <a:pPr marL="346075">
                <a:buClr>
                  <a:schemeClr val="accent1"/>
                </a:buClr>
                <a:buSzPct val="120000"/>
              </a:pPr>
              <a:r>
                <a:rPr lang="sv-SE" sz="1600" dirty="0">
                  <a:solidFill>
                    <a:schemeClr val="tx1"/>
                  </a:solidFill>
                  <a:latin typeface="Century Gothic" pitchFamily="34" charset="0"/>
                </a:rPr>
                <a:t>Kazakstan, Ryssland och övriga Centralasien</a:t>
              </a:r>
            </a:p>
            <a:p>
              <a:pPr>
                <a:buClr>
                  <a:schemeClr val="accent1"/>
                </a:buClr>
                <a:buSzPct val="120000"/>
              </a:pPr>
              <a:endParaRPr lang="sv-SE" sz="1200" dirty="0">
                <a:solidFill>
                  <a:schemeClr val="tx1"/>
                </a:solidFill>
                <a:latin typeface="Century Gothic" pitchFamily="34" charset="0"/>
              </a:endParaRPr>
            </a:p>
            <a:p>
              <a:pPr marL="185738" indent="-185738">
                <a:lnSpc>
                  <a:spcPct val="150000"/>
                </a:lnSpc>
                <a:spcBef>
                  <a:spcPts val="600"/>
                </a:spcBef>
                <a:buClr>
                  <a:schemeClr val="accent1"/>
                </a:buClr>
                <a:buSzPct val="120000"/>
                <a:buFont typeface="Arial" charset="0"/>
                <a:buChar char="●"/>
              </a:pPr>
              <a:r>
                <a:rPr lang="sv-SE" sz="1700" b="1" dirty="0">
                  <a:solidFill>
                    <a:schemeClr val="tx1"/>
                  </a:solidFill>
                  <a:latin typeface="Century Gothic" pitchFamily="34" charset="0"/>
                </a:rPr>
                <a:t>I Kazakstan, Aktau sedan 2014</a:t>
              </a:r>
            </a:p>
            <a:p>
              <a:pPr marL="171450" indent="-171450">
                <a:buClr>
                  <a:schemeClr val="bg2">
                    <a:lumMod val="75000"/>
                  </a:schemeClr>
                </a:buClr>
                <a:buSzPct val="120000"/>
                <a:buFont typeface="Wingdings" panose="05000000000000000000" pitchFamily="2" charset="2"/>
                <a:buChar char="§"/>
              </a:pPr>
              <a:r>
                <a:rPr lang="sv-SE" sz="1600" dirty="0">
                  <a:solidFill>
                    <a:schemeClr val="tx1"/>
                  </a:solidFill>
                  <a:latin typeface="Century Gothic" pitchFamily="34" charset="0"/>
                </a:rPr>
                <a:t>Första gången i Kazakstan våren 2014 för en implementering av Microsoft Navision.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0" y="0"/>
            <a:ext cx="9144000" cy="365760"/>
            <a:chOff x="0" y="0"/>
            <a:chExt cx="9144000" cy="365760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4572000" cy="36576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572000" y="0"/>
              <a:ext cx="4572000" cy="36576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1" name="Straight Connector 30"/>
          <p:cNvCxnSpPr/>
          <p:nvPr/>
        </p:nvCxnSpPr>
        <p:spPr>
          <a:xfrm>
            <a:off x="1371600" y="6400800"/>
            <a:ext cx="71628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2" descr="image001"/>
          <p:cNvPicPr>
            <a:picLocks noChangeAspect="1" noChangeArrowheads="1"/>
          </p:cNvPicPr>
          <p:nvPr/>
        </p:nvPicPr>
        <p:blipFill rotWithShape="1">
          <a:blip r:embed="rId2" cstate="print"/>
          <a:srcRect b="19949"/>
          <a:stretch/>
        </p:blipFill>
        <p:spPr bwMode="auto">
          <a:xfrm>
            <a:off x="228600" y="6017871"/>
            <a:ext cx="1005840" cy="61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457200" y="1130841"/>
            <a:ext cx="1272136" cy="3539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sv-SE" sz="1700" b="1" dirty="0">
                <a:solidFill>
                  <a:schemeClr val="tx1"/>
                </a:solidFill>
                <a:latin typeface="Century Gothic" pitchFamily="34" charset="0"/>
              </a:rPr>
              <a:t>Landschef</a:t>
            </a:r>
          </a:p>
        </p:txBody>
      </p:sp>
      <p:pic>
        <p:nvPicPr>
          <p:cNvPr id="28" name="Picture 27" descr="SAFAR-TWI logo-06 white.jpg"/>
          <p:cNvPicPr>
            <a:picLocks noChangeAspect="1"/>
          </p:cNvPicPr>
          <p:nvPr/>
        </p:nvPicPr>
        <p:blipFill rotWithShape="1">
          <a:blip r:embed="rId3" cstate="print"/>
          <a:srcRect b="12808"/>
          <a:stretch/>
        </p:blipFill>
        <p:spPr>
          <a:xfrm>
            <a:off x="2859014" y="1307812"/>
            <a:ext cx="1576148" cy="8382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727" y="1307393"/>
            <a:ext cx="1057452" cy="1057452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295400" y="6180222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i="1" dirty="0"/>
              <a:t>Jonatan Sahlin</a:t>
            </a:r>
          </a:p>
          <a:p>
            <a:r>
              <a:rPr lang="sv-SE" sz="1200" i="1" dirty="0"/>
              <a:t>Jonsah@kth.se: </a:t>
            </a:r>
            <a:r>
              <a:rPr lang="en-US" sz="1200" i="1" dirty="0"/>
              <a:t>Jonatan.Sahlin@safaroil.com</a:t>
            </a:r>
          </a:p>
          <a:p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548014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152400" y="1257300"/>
            <a:ext cx="8229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itchFamily="34" charset="0"/>
              <a:buChar char="•"/>
              <a:tabLst/>
              <a:defRPr/>
            </a:pPr>
            <a:r>
              <a:rPr lang="sv-SE" sz="2000" b="1" dirty="0">
                <a:latin typeface="Century Gothic" pitchFamily="34" charset="0"/>
              </a:rPr>
              <a:t>Distribution</a:t>
            </a:r>
            <a:endParaRPr kumimoji="0" lang="sv-SE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bg2">
                  <a:lumMod val="75000"/>
                </a:schemeClr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sv-SE" sz="1900" dirty="0">
                <a:latin typeface="Century Gothic" pitchFamily="34" charset="0"/>
              </a:rPr>
              <a:t>Distributör av västerländska tillverkares produkter för prospektering av olja och gas med fokus på </a:t>
            </a:r>
            <a:r>
              <a:rPr lang="en-US" sz="1900" dirty="0">
                <a:latin typeface="Century Gothic" pitchFamily="34" charset="0"/>
              </a:rPr>
              <a:t>“up - and midstream”.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itchFamily="34" charset="0"/>
              <a:buNone/>
              <a:tabLst/>
              <a:defRPr/>
            </a:pP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120000"/>
              <a:buFont typeface="Arial" pitchFamily="34" charset="0"/>
              <a:buChar char="•"/>
              <a:defRPr/>
            </a:pPr>
            <a:r>
              <a:rPr lang="sv-SE" sz="2000" b="1" dirty="0">
                <a:latin typeface="Century Gothic" pitchFamily="34" charset="0"/>
              </a:rPr>
              <a:t>Bland våra kunder hittar du</a:t>
            </a:r>
            <a:r>
              <a:rPr lang="en-US" sz="2000" b="1" dirty="0">
                <a:latin typeface="Century Gothic" pitchFamily="34" charset="0"/>
              </a:rPr>
              <a:t>:</a:t>
            </a:r>
            <a:endParaRPr lang="sv-SE" sz="2000" b="1" dirty="0">
              <a:latin typeface="Century Gothic" pitchFamily="34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bg2">
                  <a:lumMod val="75000"/>
                </a:schemeClr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sv-SE" sz="1900" b="1" dirty="0">
                <a:latin typeface="Century Gothic" pitchFamily="34" charset="0"/>
              </a:rPr>
              <a:t>Västerländska företag som: </a:t>
            </a:r>
            <a:r>
              <a:rPr lang="sv-SE" sz="1900" dirty="0">
                <a:latin typeface="Century Gothic" pitchFamily="34" charset="0"/>
              </a:rPr>
              <a:t>Chevron, Maersk Oil, Nabors Drilling, Saipem, Schlumberger, Halliburton, Weatherford, mfl.</a:t>
            </a:r>
            <a:br>
              <a:rPr lang="sv-SE" sz="1600" dirty="0">
                <a:latin typeface="Century Gothic" pitchFamily="34" charset="0"/>
              </a:rPr>
            </a:br>
            <a:endParaRPr lang="sv-SE" sz="1600" dirty="0">
              <a:latin typeface="Century Gothic" pitchFamily="34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bg2">
                  <a:lumMod val="75000"/>
                </a:schemeClr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sv-SE" sz="1900" b="1" dirty="0">
                <a:latin typeface="Century Gothic" pitchFamily="34" charset="0"/>
              </a:rPr>
              <a:t>Kazakiska/Ryska företag som: </a:t>
            </a:r>
            <a:r>
              <a:rPr lang="sv-SE" sz="1900" dirty="0">
                <a:latin typeface="Century Gothic" pitchFamily="34" charset="0"/>
              </a:rPr>
              <a:t>Zhaikmunai/</a:t>
            </a:r>
            <a:r>
              <a:rPr lang="en-US" sz="1900" dirty="0">
                <a:latin typeface="Century Gothic" pitchFamily="34" charset="0"/>
              </a:rPr>
              <a:t>Nostrum, Eurasia Drilling, </a:t>
            </a:r>
            <a:r>
              <a:rPr lang="en-US" sz="1900" dirty="0" err="1">
                <a:latin typeface="Century Gothic" pitchFamily="34" charset="0"/>
              </a:rPr>
              <a:t>KazMinerals</a:t>
            </a:r>
            <a:r>
              <a:rPr lang="en-US" sz="1900" dirty="0">
                <a:latin typeface="Century Gothic" pitchFamily="34" charset="0"/>
              </a:rPr>
              <a:t> </a:t>
            </a:r>
            <a:r>
              <a:rPr lang="en-US" sz="1900" dirty="0" err="1">
                <a:latin typeface="Century Gothic" pitchFamily="34" charset="0"/>
              </a:rPr>
              <a:t>och</a:t>
            </a:r>
            <a:r>
              <a:rPr lang="en-US" sz="1900" dirty="0">
                <a:latin typeface="Century Gothic" pitchFamily="34" charset="0"/>
              </a:rPr>
              <a:t> </a:t>
            </a:r>
            <a:r>
              <a:rPr lang="en-US" sz="1900" dirty="0" err="1">
                <a:latin typeface="Century Gothic" pitchFamily="34" charset="0"/>
              </a:rPr>
              <a:t>KazMunaiGas</a:t>
            </a:r>
            <a:r>
              <a:rPr lang="en-US" sz="1900" dirty="0">
                <a:latin typeface="Century Gothic" pitchFamily="34" charset="0"/>
              </a:rPr>
              <a:t>.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120000"/>
              <a:defRPr/>
            </a:pPr>
            <a:endParaRPr lang="sv-SE" sz="2000" b="1" dirty="0">
              <a:latin typeface="Century Gothic" pitchFamily="34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120000"/>
              <a:buFont typeface="Arial" pitchFamily="34" charset="0"/>
              <a:buChar char="•"/>
              <a:defRPr/>
            </a:pPr>
            <a:r>
              <a:rPr lang="sv-SE" sz="2000" b="1" dirty="0">
                <a:latin typeface="Century Gothic" pitchFamily="34" charset="0"/>
              </a:rPr>
              <a:t>Struktur</a:t>
            </a:r>
          </a:p>
          <a:p>
            <a:pPr marL="800100" lvl="1" indent="-342900">
              <a:spcBef>
                <a:spcPct val="20000"/>
              </a:spcBef>
              <a:buClr>
                <a:schemeClr val="bg2">
                  <a:lumMod val="75000"/>
                </a:schemeClr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sv-SE" sz="1900" dirty="0">
                <a:latin typeface="Century Gothic" pitchFamily="34" charset="0"/>
              </a:rPr>
              <a:t>Registrerad som branch i Kazakstan sedan 2002</a:t>
            </a:r>
          </a:p>
          <a:p>
            <a:pPr marL="800100" lvl="1" indent="-342900">
              <a:spcBef>
                <a:spcPct val="20000"/>
              </a:spcBef>
              <a:buClr>
                <a:schemeClr val="bg2">
                  <a:lumMod val="75000"/>
                </a:schemeClr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sv-SE" sz="1900" dirty="0">
                <a:latin typeface="Century Gothic" pitchFamily="34" charset="0"/>
              </a:rPr>
              <a:t>Privat Amerikanskt företag med huvudkontor i Dubai samt ytterligare en branch i Irak.</a:t>
            </a:r>
          </a:p>
          <a:p>
            <a:pPr marL="800100" lvl="1" indent="-342900">
              <a:spcBef>
                <a:spcPct val="20000"/>
              </a:spcBef>
              <a:buClr>
                <a:schemeClr val="bg2">
                  <a:lumMod val="75000"/>
                </a:schemeClr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sv-SE" sz="1900" dirty="0">
                <a:latin typeface="Century Gothic" pitchFamily="34" charset="0"/>
              </a:rPr>
              <a:t>10 anställda i Kazakstan</a:t>
            </a:r>
            <a:r>
              <a:rPr lang="en-US" sz="1900" dirty="0">
                <a:latin typeface="Century Gothic" pitchFamily="34" charset="0"/>
              </a:rPr>
              <a:t>:</a:t>
            </a:r>
            <a:r>
              <a:rPr lang="sv-SE" sz="1900" dirty="0">
                <a:latin typeface="Century Gothic" pitchFamily="34" charset="0"/>
              </a:rPr>
              <a:t> fyra säljare, två inom finans, tre inom logistik, och jag. Majoriteten kommer från forna sovjetstater.</a:t>
            </a:r>
            <a:endParaRPr kumimoji="0" lang="sv-SE" sz="19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28600" y="457200"/>
            <a:ext cx="8229600" cy="655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Safar Oilfield Services i Kazakstan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0" y="0"/>
            <a:ext cx="9144000" cy="365760"/>
            <a:chOff x="0" y="0"/>
            <a:chExt cx="9144000" cy="36576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4572000" cy="36576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572000" y="0"/>
              <a:ext cx="4572000" cy="36576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8" name="Straight Connector 17"/>
          <p:cNvCxnSpPr/>
          <p:nvPr/>
        </p:nvCxnSpPr>
        <p:spPr>
          <a:xfrm>
            <a:off x="1371600" y="6400800"/>
            <a:ext cx="71628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 descr="image001"/>
          <p:cNvPicPr>
            <a:picLocks noChangeAspect="1" noChangeArrowheads="1"/>
          </p:cNvPicPr>
          <p:nvPr/>
        </p:nvPicPr>
        <p:blipFill rotWithShape="1">
          <a:blip r:embed="rId2" cstate="print"/>
          <a:srcRect b="19949"/>
          <a:stretch/>
        </p:blipFill>
        <p:spPr bwMode="auto">
          <a:xfrm>
            <a:off x="228600" y="6017871"/>
            <a:ext cx="1005840" cy="61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295400" y="6180222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i="1" dirty="0"/>
              <a:t>Jonatan Sahlin</a:t>
            </a:r>
          </a:p>
          <a:p>
            <a:r>
              <a:rPr lang="sv-SE" sz="1200" i="1" dirty="0"/>
              <a:t>Jonsah@kth.se: </a:t>
            </a:r>
            <a:r>
              <a:rPr lang="en-US" sz="1200" i="1" dirty="0"/>
              <a:t>Jonatan.Sahlin@safaroil.com</a:t>
            </a:r>
          </a:p>
          <a:p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651976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152400" y="1257300"/>
            <a:ext cx="8229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120000"/>
              <a:buFont typeface="Arial" pitchFamily="34" charset="0"/>
              <a:buChar char="•"/>
              <a:defRPr/>
            </a:pPr>
            <a:r>
              <a:rPr lang="sv-SE" sz="2000" b="1" dirty="0">
                <a:latin typeface="Century Gothic" pitchFamily="34" charset="0"/>
              </a:rPr>
              <a:t>Hoppade på oljerushen 2002</a:t>
            </a:r>
          </a:p>
          <a:p>
            <a:pPr marL="800100" lvl="1" indent="-342900">
              <a:spcBef>
                <a:spcPct val="20000"/>
              </a:spcBef>
              <a:buClr>
                <a:schemeClr val="bg2">
                  <a:lumMod val="75000"/>
                </a:schemeClr>
              </a:buClr>
              <a:buSzPct val="120000"/>
              <a:buFont typeface="Wingdings" pitchFamily="2" charset="2"/>
              <a:buChar char="§"/>
              <a:defRPr/>
            </a:pPr>
            <a:r>
              <a:rPr lang="sv-SE" sz="1600" dirty="0">
                <a:latin typeface="Century Gothic" pitchFamily="34" charset="0"/>
              </a:rPr>
              <a:t>Efter sovjetunionens fall…</a:t>
            </a:r>
            <a:endParaRPr lang="sv-SE" sz="2000" b="1" dirty="0">
              <a:latin typeface="Century Gothic" pitchFamily="34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bg2">
                  <a:lumMod val="75000"/>
                </a:schemeClr>
              </a:buClr>
              <a:buSzPct val="120000"/>
              <a:buFont typeface="Wingdings" pitchFamily="2" charset="2"/>
              <a:buChar char="§"/>
              <a:defRPr/>
            </a:pPr>
            <a:r>
              <a:rPr lang="sv-SE" sz="1600" dirty="0">
                <a:latin typeface="Century Gothic" pitchFamily="34" charset="0"/>
              </a:rPr>
              <a:t>Vad vi än hade på hyllorna sålde.</a:t>
            </a:r>
          </a:p>
          <a:p>
            <a:pPr lvl="1">
              <a:spcBef>
                <a:spcPct val="20000"/>
              </a:spcBef>
              <a:buClr>
                <a:schemeClr val="bg2">
                  <a:lumMod val="75000"/>
                </a:schemeClr>
              </a:buClr>
              <a:buSzPct val="120000"/>
              <a:defRPr/>
            </a:pPr>
            <a:endParaRPr lang="sv-SE" sz="1600" dirty="0">
              <a:latin typeface="Century Gothic" pitchFamily="34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120000"/>
              <a:buFont typeface="Arial" pitchFamily="34" charset="0"/>
              <a:buChar char="•"/>
              <a:defRPr/>
            </a:pPr>
            <a:r>
              <a:rPr lang="sv-SE" sz="2000" b="1" dirty="0">
                <a:latin typeface="Century Gothic" pitchFamily="34" charset="0"/>
              </a:rPr>
              <a:t>Kazakstan idag</a:t>
            </a:r>
          </a:p>
          <a:p>
            <a:pPr marL="800100" lvl="1" indent="-342900">
              <a:spcBef>
                <a:spcPct val="20000"/>
              </a:spcBef>
              <a:buClr>
                <a:schemeClr val="bg2">
                  <a:lumMod val="75000"/>
                </a:schemeClr>
              </a:buClr>
              <a:buSzPct val="120000"/>
              <a:buFont typeface="Wingdings" pitchFamily="2" charset="2"/>
              <a:buChar char="§"/>
              <a:defRPr/>
            </a:pPr>
            <a:r>
              <a:rPr lang="sv-SE" sz="1600" dirty="0">
                <a:latin typeface="Century Gothic" pitchFamily="34" charset="0"/>
              </a:rPr>
              <a:t>Hur oljepriset har påverkat oss.</a:t>
            </a:r>
          </a:p>
          <a:p>
            <a:pPr marL="800100" lvl="1" indent="-342900">
              <a:spcBef>
                <a:spcPct val="20000"/>
              </a:spcBef>
              <a:buClr>
                <a:schemeClr val="bg2">
                  <a:lumMod val="75000"/>
                </a:schemeClr>
              </a:buClr>
              <a:buSzPct val="120000"/>
              <a:buFont typeface="Wingdings" pitchFamily="2" charset="2"/>
              <a:buChar char="§"/>
              <a:defRPr/>
            </a:pPr>
            <a:r>
              <a:rPr lang="sv-SE" sz="1600" dirty="0">
                <a:latin typeface="Century Gothic" pitchFamily="34" charset="0"/>
              </a:rPr>
              <a:t>Vi förväntar oss fortfarande högre marginaler jämfört med mogna marknader som t.ex. Dubai.</a:t>
            </a:r>
          </a:p>
          <a:p>
            <a:pPr marL="800100" lvl="1" indent="-342900">
              <a:spcBef>
                <a:spcPct val="20000"/>
              </a:spcBef>
              <a:buClr>
                <a:schemeClr val="bg2">
                  <a:lumMod val="75000"/>
                </a:schemeClr>
              </a:buClr>
              <a:buSzPct val="120000"/>
              <a:buFont typeface="Wingdings" pitchFamily="2" charset="2"/>
              <a:buChar char="§"/>
              <a:defRPr/>
            </a:pPr>
            <a:endParaRPr lang="sv-SE" sz="1600" dirty="0">
              <a:latin typeface="Century Gothic" pitchFamily="34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bg2">
                  <a:lumMod val="75000"/>
                </a:schemeClr>
              </a:buClr>
              <a:buSzPct val="120000"/>
              <a:buFont typeface="Wingdings" pitchFamily="2" charset="2"/>
              <a:buChar char="§"/>
              <a:defRPr/>
            </a:pPr>
            <a:endParaRPr lang="sv-SE" sz="1600" dirty="0">
              <a:latin typeface="Century Gothic" pitchFamily="34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bg2">
                  <a:lumMod val="75000"/>
                </a:schemeClr>
              </a:buClr>
              <a:buSzPct val="120000"/>
              <a:buFont typeface="Wingdings" pitchFamily="2" charset="2"/>
              <a:buChar char="§"/>
              <a:defRPr/>
            </a:pPr>
            <a:endParaRPr lang="sv-SE" sz="1600" dirty="0">
              <a:latin typeface="Century Gothic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28600" y="457200"/>
            <a:ext cx="8229600" cy="655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Varför Kazakstan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0" y="0"/>
            <a:ext cx="9144000" cy="365760"/>
            <a:chOff x="0" y="0"/>
            <a:chExt cx="9144000" cy="36576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4572000" cy="36576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572000" y="0"/>
              <a:ext cx="4572000" cy="36576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1371600" y="6400800"/>
            <a:ext cx="71628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 descr="image001"/>
          <p:cNvPicPr>
            <a:picLocks noChangeAspect="1" noChangeArrowheads="1"/>
          </p:cNvPicPr>
          <p:nvPr/>
        </p:nvPicPr>
        <p:blipFill rotWithShape="1">
          <a:blip r:embed="rId2" cstate="print"/>
          <a:srcRect b="19949"/>
          <a:stretch/>
        </p:blipFill>
        <p:spPr bwMode="auto">
          <a:xfrm>
            <a:off x="228600" y="6017871"/>
            <a:ext cx="1005840" cy="61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295400" y="61722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i="1" dirty="0"/>
              <a:t>Jonatan Sahlin</a:t>
            </a:r>
          </a:p>
          <a:p>
            <a:r>
              <a:rPr lang="sv-SE" sz="1200" i="1" dirty="0"/>
              <a:t>Jonsah@kth.se: </a:t>
            </a:r>
            <a:r>
              <a:rPr lang="en-US" sz="1200" i="1" dirty="0"/>
              <a:t>Jonatan.Sahlin@safaroil.com</a:t>
            </a:r>
          </a:p>
          <a:p>
            <a:endParaRPr lang="en-US" sz="1200" i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>
          <a:xfrm>
            <a:off x="228600" y="457200"/>
            <a:ext cx="8229600" cy="655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2800" b="1" dirty="0">
                <a:latin typeface="Cambria" pitchFamily="18" charset="0"/>
                <a:ea typeface="+mj-ea"/>
                <a:cs typeface="+mj-cs"/>
              </a:rPr>
              <a:t>Omgiving</a:t>
            </a:r>
            <a:endParaRPr kumimoji="0" lang="sv-SE" sz="2800" b="1" i="0" u="non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11430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274320" y="1133107"/>
            <a:ext cx="8595360" cy="4764773"/>
            <a:chOff x="228600" y="1178827"/>
            <a:chExt cx="8686800" cy="4764773"/>
          </a:xfrm>
        </p:grpSpPr>
        <p:grpSp>
          <p:nvGrpSpPr>
            <p:cNvPr id="7" name="Group 20"/>
            <p:cNvGrpSpPr/>
            <p:nvPr/>
          </p:nvGrpSpPr>
          <p:grpSpPr>
            <a:xfrm>
              <a:off x="3200400" y="1178827"/>
              <a:ext cx="2743200" cy="4764773"/>
              <a:chOff x="274320" y="1116100"/>
              <a:chExt cx="2560320" cy="482750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274320" y="1280160"/>
                <a:ext cx="2560320" cy="46634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185738" indent="-185738">
                  <a:lnSpc>
                    <a:spcPct val="150000"/>
                  </a:lnSpc>
                  <a:spcBef>
                    <a:spcPts val="600"/>
                  </a:spcBef>
                  <a:buClr>
                    <a:srgbClr val="800000"/>
                  </a:buClr>
                  <a:buSzPct val="120000"/>
                  <a:buFont typeface="Arial" charset="0"/>
                  <a:buChar char="●"/>
                </a:pPr>
                <a:endParaRPr lang="sv-SE" sz="1200" b="1" dirty="0">
                  <a:solidFill>
                    <a:schemeClr val="tx1"/>
                  </a:solidFill>
                  <a:latin typeface="Century Gothic" pitchFamily="34" charset="0"/>
                </a:endParaRPr>
              </a:p>
              <a:p>
                <a:pPr marL="185738" indent="-185738">
                  <a:lnSpc>
                    <a:spcPct val="150000"/>
                  </a:lnSpc>
                  <a:spcBef>
                    <a:spcPts val="600"/>
                  </a:spcBef>
                  <a:buClr>
                    <a:schemeClr val="accent1"/>
                  </a:buClr>
                  <a:buSzPct val="120000"/>
                  <a:buFont typeface="Arial" charset="0"/>
                  <a:buChar char="●"/>
                </a:pPr>
                <a:r>
                  <a:rPr lang="sv-SE" sz="1600" b="1" dirty="0">
                    <a:solidFill>
                      <a:schemeClr val="tx1"/>
                    </a:solidFill>
                    <a:latin typeface="Century Gothic" pitchFamily="34" charset="0"/>
                  </a:rPr>
                  <a:t>Hyra kontor och lager</a:t>
                </a:r>
              </a:p>
              <a:p>
                <a:pPr marL="346075" indent="-171450">
                  <a:buClr>
                    <a:schemeClr val="bg2">
                      <a:lumMod val="75000"/>
                    </a:schemeClr>
                  </a:buClr>
                  <a:buSzPct val="120000"/>
                  <a:buFont typeface="Wingdings" panose="05000000000000000000" pitchFamily="2" charset="2"/>
                  <a:buChar char="§"/>
                </a:pPr>
                <a:r>
                  <a:rPr lang="sv-SE" sz="1600" dirty="0">
                    <a:solidFill>
                      <a:schemeClr val="tx1"/>
                    </a:solidFill>
                    <a:latin typeface="Century Gothic" pitchFamily="34" charset="0"/>
                  </a:rPr>
                  <a:t>Almaty </a:t>
                </a:r>
                <a:r>
                  <a:rPr lang="en-US" sz="1600" dirty="0">
                    <a:solidFill>
                      <a:schemeClr val="tx1"/>
                    </a:solidFill>
                    <a:latin typeface="Century Gothic" pitchFamily="34" charset="0"/>
                  </a:rPr>
                  <a:t>~ $ </a:t>
                </a:r>
                <a:r>
                  <a:rPr lang="sv-SE" sz="1600" dirty="0">
                    <a:solidFill>
                      <a:schemeClr val="tx1"/>
                    </a:solidFill>
                    <a:latin typeface="Century Gothic" pitchFamily="34" charset="0"/>
                  </a:rPr>
                  <a:t>20-30</a:t>
                </a:r>
                <a:r>
                  <a:rPr lang="en-US" sz="1600" dirty="0">
                    <a:solidFill>
                      <a:schemeClr val="tx1"/>
                    </a:solidFill>
                    <a:latin typeface="Century Gothic" pitchFamily="34" charset="0"/>
                  </a:rPr>
                  <a:t>/</a:t>
                </a:r>
                <a:r>
                  <a:rPr lang="sv-SE" sz="1600" dirty="0">
                    <a:solidFill>
                      <a:schemeClr val="tx1"/>
                    </a:solidFill>
                    <a:latin typeface="Century Gothic" pitchFamily="34" charset="0"/>
                  </a:rPr>
                  <a:t>m2.</a:t>
                </a:r>
              </a:p>
              <a:p>
                <a:pPr marL="346075" indent="-171450">
                  <a:buClr>
                    <a:schemeClr val="bg2">
                      <a:lumMod val="75000"/>
                    </a:schemeClr>
                  </a:buClr>
                  <a:buSzPct val="120000"/>
                  <a:buFont typeface="Wingdings" panose="05000000000000000000" pitchFamily="2" charset="2"/>
                  <a:buChar char="§"/>
                </a:pPr>
                <a:r>
                  <a:rPr lang="sv-SE" sz="1600" dirty="0">
                    <a:solidFill>
                      <a:schemeClr val="tx1"/>
                    </a:solidFill>
                    <a:latin typeface="Century Gothic" pitchFamily="34" charset="0"/>
                  </a:rPr>
                  <a:t>Aktau </a:t>
                </a:r>
                <a:r>
                  <a:rPr lang="en-US" sz="1600" dirty="0">
                    <a:solidFill>
                      <a:schemeClr val="tx1"/>
                    </a:solidFill>
                    <a:latin typeface="Century Gothic" pitchFamily="34" charset="0"/>
                  </a:rPr>
                  <a:t>~ $ </a:t>
                </a:r>
                <a:r>
                  <a:rPr lang="sv-SE" sz="1600" dirty="0">
                    <a:solidFill>
                      <a:schemeClr val="tx1"/>
                    </a:solidFill>
                    <a:latin typeface="Century Gothic" pitchFamily="34" charset="0"/>
                  </a:rPr>
                  <a:t>5-10</a:t>
                </a:r>
                <a:r>
                  <a:rPr lang="en-US" sz="1600" dirty="0">
                    <a:solidFill>
                      <a:schemeClr val="tx1"/>
                    </a:solidFill>
                    <a:latin typeface="Century Gothic" pitchFamily="34" charset="0"/>
                  </a:rPr>
                  <a:t>/</a:t>
                </a:r>
                <a:r>
                  <a:rPr lang="sv-SE" sz="1600" dirty="0">
                    <a:solidFill>
                      <a:schemeClr val="tx1"/>
                    </a:solidFill>
                    <a:latin typeface="Century Gothic" pitchFamily="34" charset="0"/>
                  </a:rPr>
                  <a:t>m2.</a:t>
                </a:r>
              </a:p>
              <a:p>
                <a:pPr marL="185738" indent="-185738">
                  <a:lnSpc>
                    <a:spcPct val="150000"/>
                  </a:lnSpc>
                  <a:spcBef>
                    <a:spcPts val="600"/>
                  </a:spcBef>
                  <a:buClr>
                    <a:schemeClr val="accent1"/>
                  </a:buClr>
                  <a:buSzPct val="120000"/>
                  <a:buFont typeface="Arial" charset="0"/>
                  <a:buChar char="●"/>
                </a:pPr>
                <a:r>
                  <a:rPr lang="sv-SE" sz="1600" b="1" dirty="0">
                    <a:solidFill>
                      <a:schemeClr val="tx1"/>
                    </a:solidFill>
                    <a:latin typeface="Century Gothic" pitchFamily="34" charset="0"/>
                  </a:rPr>
                  <a:t>Kvalitet</a:t>
                </a:r>
              </a:p>
              <a:p>
                <a:pPr marL="346075" indent="-171450">
                  <a:buClr>
                    <a:schemeClr val="bg2">
                      <a:lumMod val="75000"/>
                    </a:schemeClr>
                  </a:buClr>
                  <a:buSzPct val="120000"/>
                  <a:buFont typeface="Wingdings" panose="05000000000000000000" pitchFamily="2" charset="2"/>
                  <a:buChar char="§"/>
                </a:pPr>
                <a:r>
                  <a:rPr lang="sv-SE" sz="1600" dirty="0">
                    <a:solidFill>
                      <a:schemeClr val="tx1"/>
                    </a:solidFill>
                    <a:latin typeface="Century Gothic" pitchFamily="34" charset="0"/>
                  </a:rPr>
                  <a:t>God kvalitet.</a:t>
                </a:r>
              </a:p>
              <a:p>
                <a:pPr marL="346075" indent="-171450">
                  <a:buClr>
                    <a:schemeClr val="bg2">
                      <a:lumMod val="75000"/>
                    </a:schemeClr>
                  </a:buClr>
                  <a:buSzPct val="120000"/>
                  <a:buFont typeface="Wingdings" panose="05000000000000000000" pitchFamily="2" charset="2"/>
                  <a:buChar char="§"/>
                </a:pPr>
                <a:r>
                  <a:rPr lang="sv-SE" sz="1600" dirty="0">
                    <a:solidFill>
                      <a:schemeClr val="tx1"/>
                    </a:solidFill>
                    <a:latin typeface="Century Gothic" pitchFamily="34" charset="0"/>
                  </a:rPr>
                  <a:t>Lägre i västra än i östra Kazakstan.</a:t>
                </a:r>
              </a:p>
              <a:p>
                <a:pPr marL="346075" indent="-171450">
                  <a:buClr>
                    <a:schemeClr val="bg2">
                      <a:lumMod val="75000"/>
                    </a:schemeClr>
                  </a:buClr>
                  <a:buSzPct val="120000"/>
                  <a:buFont typeface="Wingdings" panose="05000000000000000000" pitchFamily="2" charset="2"/>
                  <a:buChar char="§"/>
                </a:pPr>
                <a:r>
                  <a:rPr lang="sv-SE" sz="1600" dirty="0">
                    <a:solidFill>
                      <a:schemeClr val="tx1"/>
                    </a:solidFill>
                    <a:latin typeface="Century Gothic" pitchFamily="34" charset="0"/>
                  </a:rPr>
                  <a:t>Svårt att ställa krav eller begära förbättringar.</a:t>
                </a: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457200" y="1116100"/>
                <a:ext cx="1310641" cy="35860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sv-SE" sz="1700" b="1" dirty="0">
                    <a:solidFill>
                      <a:schemeClr val="tx1"/>
                    </a:solidFill>
                    <a:latin typeface="Century Gothic" pitchFamily="34" charset="0"/>
                  </a:rPr>
                  <a:t>Lokaler</a:t>
                </a:r>
              </a:p>
            </p:txBody>
          </p:sp>
        </p:grpSp>
        <p:grpSp>
          <p:nvGrpSpPr>
            <p:cNvPr id="10" name="Group 21"/>
            <p:cNvGrpSpPr/>
            <p:nvPr/>
          </p:nvGrpSpPr>
          <p:grpSpPr>
            <a:xfrm>
              <a:off x="228600" y="1178827"/>
              <a:ext cx="2743200" cy="4764773"/>
              <a:chOff x="274320" y="1116100"/>
              <a:chExt cx="2560320" cy="4827500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274320" y="1280160"/>
                <a:ext cx="2560320" cy="46634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185738" indent="-185738">
                  <a:lnSpc>
                    <a:spcPct val="150000"/>
                  </a:lnSpc>
                  <a:spcBef>
                    <a:spcPts val="600"/>
                  </a:spcBef>
                  <a:buClr>
                    <a:srgbClr val="800000"/>
                  </a:buClr>
                  <a:buSzPct val="120000"/>
                  <a:buFont typeface="Arial" charset="0"/>
                  <a:buChar char="●"/>
                </a:pPr>
                <a:endParaRPr lang="sv-SE" sz="1200" b="1" dirty="0">
                  <a:solidFill>
                    <a:schemeClr val="tx1"/>
                  </a:solidFill>
                  <a:latin typeface="Century Gothic" pitchFamily="34" charset="0"/>
                </a:endParaRPr>
              </a:p>
              <a:p>
                <a:pPr marL="185738" indent="-185738">
                  <a:lnSpc>
                    <a:spcPct val="150000"/>
                  </a:lnSpc>
                  <a:spcBef>
                    <a:spcPts val="600"/>
                  </a:spcBef>
                  <a:buClr>
                    <a:schemeClr val="accent1"/>
                  </a:buClr>
                  <a:buSzPct val="120000"/>
                  <a:buFont typeface="Arial" charset="0"/>
                  <a:buChar char="●"/>
                </a:pPr>
                <a:r>
                  <a:rPr lang="sv-SE" sz="1600" b="1" dirty="0">
                    <a:solidFill>
                      <a:schemeClr val="tx1"/>
                    </a:solidFill>
                    <a:latin typeface="Century Gothic" pitchFamily="34" charset="0"/>
                  </a:rPr>
                  <a:t>Kompetens</a:t>
                </a:r>
              </a:p>
              <a:p>
                <a:pPr marL="346075" lvl="1" indent="-173038">
                  <a:spcBef>
                    <a:spcPct val="20000"/>
                  </a:spcBef>
                  <a:buClr>
                    <a:schemeClr val="bg2">
                      <a:lumMod val="75000"/>
                    </a:schemeClr>
                  </a:buClr>
                  <a:buSzPct val="120000"/>
                  <a:buFont typeface="Wingdings" pitchFamily="2" charset="2"/>
                  <a:buChar char="§"/>
                  <a:defRPr/>
                </a:pPr>
                <a:r>
                  <a:rPr lang="sv-SE" sz="1600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Välutbildade med utlandserfarenhet.</a:t>
                </a:r>
              </a:p>
              <a:p>
                <a:pPr marL="346075" lvl="1" indent="-173038">
                  <a:spcBef>
                    <a:spcPct val="20000"/>
                  </a:spcBef>
                  <a:buClr>
                    <a:schemeClr val="bg2">
                      <a:lumMod val="75000"/>
                    </a:schemeClr>
                  </a:buClr>
                  <a:buSzPct val="120000"/>
                  <a:buFont typeface="Wingdings" pitchFamily="2" charset="2"/>
                  <a:buChar char="§"/>
                  <a:defRPr/>
                </a:pPr>
                <a:r>
                  <a:rPr lang="sv-SE" sz="1600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Östra vs västra Kazakstan.</a:t>
                </a:r>
              </a:p>
              <a:p>
                <a:pPr marL="185738" indent="-185738">
                  <a:lnSpc>
                    <a:spcPct val="150000"/>
                  </a:lnSpc>
                  <a:spcBef>
                    <a:spcPts val="600"/>
                  </a:spcBef>
                  <a:buClr>
                    <a:schemeClr val="accent1"/>
                  </a:buClr>
                  <a:buSzPct val="120000"/>
                  <a:buFont typeface="Arial" charset="0"/>
                  <a:buChar char="●"/>
                </a:pPr>
                <a:r>
                  <a:rPr lang="sv-SE" sz="1600" b="1" dirty="0">
                    <a:solidFill>
                      <a:schemeClr val="tx1"/>
                    </a:solidFill>
                    <a:latin typeface="Century Gothic" pitchFamily="34" charset="0"/>
                  </a:rPr>
                  <a:t>Löneläge</a:t>
                </a:r>
              </a:p>
              <a:p>
                <a:pPr marL="346075" lvl="1" indent="-173038">
                  <a:spcBef>
                    <a:spcPct val="20000"/>
                  </a:spcBef>
                  <a:buClr>
                    <a:schemeClr val="bg2">
                      <a:lumMod val="75000"/>
                    </a:schemeClr>
                  </a:buClr>
                  <a:buSzPct val="120000"/>
                  <a:buFont typeface="Wingdings" pitchFamily="2" charset="2"/>
                  <a:buChar char="§"/>
                  <a:defRPr/>
                </a:pPr>
                <a:r>
                  <a:rPr lang="sv-SE" sz="1600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Löner runt $1000/</a:t>
                </a:r>
                <a:r>
                  <a:rPr lang="en-US" sz="1600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m</a:t>
                </a:r>
                <a:r>
                  <a:rPr lang="sv-SE" sz="1600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ånad inkl.</a:t>
                </a:r>
                <a:r>
                  <a:rPr lang="en-US" sz="1600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sv-SE" sz="1600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sociala avgifter på</a:t>
                </a:r>
                <a:r>
                  <a:rPr lang="en-US" sz="1600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19%.</a:t>
                </a:r>
                <a:endParaRPr lang="sv-SE" sz="1600" b="1" dirty="0">
                  <a:solidFill>
                    <a:schemeClr val="tx1"/>
                  </a:solidFill>
                  <a:latin typeface="Century Gothic" pitchFamily="34" charset="0"/>
                </a:endParaRPr>
              </a:p>
              <a:p>
                <a:pPr marL="185738" indent="-185738">
                  <a:lnSpc>
                    <a:spcPct val="150000"/>
                  </a:lnSpc>
                  <a:spcBef>
                    <a:spcPts val="600"/>
                  </a:spcBef>
                  <a:buClr>
                    <a:schemeClr val="accent1"/>
                  </a:buClr>
                  <a:buSzPct val="120000"/>
                  <a:buFont typeface="Arial" charset="0"/>
                  <a:buChar char="●"/>
                </a:pPr>
                <a:r>
                  <a:rPr lang="sv-SE" sz="1600" b="1" dirty="0">
                    <a:solidFill>
                      <a:schemeClr val="tx1"/>
                    </a:solidFill>
                    <a:latin typeface="Century Gothic" pitchFamily="34" charset="0"/>
                  </a:rPr>
                  <a:t>Anställningsvillkor</a:t>
                </a:r>
              </a:p>
              <a:p>
                <a:pPr marL="346075" indent="-171450">
                  <a:buClr>
                    <a:schemeClr val="bg2">
                      <a:lumMod val="75000"/>
                    </a:schemeClr>
                  </a:buClr>
                  <a:buSzPct val="120000"/>
                  <a:buFont typeface="Wingdings" panose="05000000000000000000" pitchFamily="2" charset="2"/>
                  <a:buChar char="§"/>
                </a:pPr>
                <a:r>
                  <a:rPr lang="en-US" sz="1600" dirty="0">
                    <a:solidFill>
                      <a:schemeClr val="tx1"/>
                    </a:solidFill>
                    <a:latin typeface="Century Gothic" pitchFamily="34" charset="0"/>
                  </a:rPr>
                  <a:t>“</a:t>
                </a:r>
                <a:r>
                  <a:rPr lang="sv-SE" sz="1600" dirty="0">
                    <a:solidFill>
                      <a:schemeClr val="tx1"/>
                    </a:solidFill>
                    <a:latin typeface="Century Gothic" pitchFamily="34" charset="0"/>
                  </a:rPr>
                  <a:t>Kazakstan Labour Code”.</a:t>
                </a: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457200" y="1116100"/>
                <a:ext cx="1097280" cy="35860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pAutoFit/>
              </a:bodyPr>
              <a:lstStyle/>
              <a:p>
                <a:pPr algn="ctr"/>
                <a:r>
                  <a:rPr lang="sv-SE" sz="1700" b="1" dirty="0">
                    <a:solidFill>
                      <a:schemeClr val="tx1"/>
                    </a:solidFill>
                    <a:latin typeface="Century Gothic" pitchFamily="34" charset="0"/>
                  </a:rPr>
                  <a:t>Anställa</a:t>
                </a:r>
              </a:p>
            </p:txBody>
          </p:sp>
        </p:grpSp>
        <p:grpSp>
          <p:nvGrpSpPr>
            <p:cNvPr id="19" name="Group 20"/>
            <p:cNvGrpSpPr/>
            <p:nvPr/>
          </p:nvGrpSpPr>
          <p:grpSpPr>
            <a:xfrm>
              <a:off x="6172200" y="1178827"/>
              <a:ext cx="2743200" cy="4764773"/>
              <a:chOff x="274320" y="1116100"/>
              <a:chExt cx="2560320" cy="4827500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274320" y="1280160"/>
                <a:ext cx="2560320" cy="46634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185738" indent="-185738">
                  <a:lnSpc>
                    <a:spcPct val="150000"/>
                  </a:lnSpc>
                  <a:spcBef>
                    <a:spcPts val="600"/>
                  </a:spcBef>
                  <a:buClr>
                    <a:srgbClr val="800000"/>
                  </a:buClr>
                  <a:buSzPct val="120000"/>
                  <a:buFont typeface="Arial" charset="0"/>
                  <a:buChar char="●"/>
                </a:pPr>
                <a:endParaRPr lang="sv-SE" sz="1200" b="1" dirty="0">
                  <a:solidFill>
                    <a:schemeClr val="tx1"/>
                  </a:solidFill>
                  <a:latin typeface="Century Gothic" pitchFamily="34" charset="0"/>
                </a:endParaRPr>
              </a:p>
              <a:p>
                <a:pPr marL="185738" indent="-185738">
                  <a:lnSpc>
                    <a:spcPct val="150000"/>
                  </a:lnSpc>
                  <a:spcBef>
                    <a:spcPts val="600"/>
                  </a:spcBef>
                  <a:buClr>
                    <a:schemeClr val="accent1"/>
                  </a:buClr>
                  <a:buSzPct val="120000"/>
                  <a:buFont typeface="Arial" charset="0"/>
                  <a:buChar char="●"/>
                </a:pPr>
                <a:r>
                  <a:rPr lang="sv-SE" sz="1600" b="1" dirty="0">
                    <a:solidFill>
                      <a:schemeClr val="tx1"/>
                    </a:solidFill>
                    <a:latin typeface="Century Gothic" pitchFamily="34" charset="0"/>
                  </a:rPr>
                  <a:t>Import</a:t>
                </a:r>
              </a:p>
              <a:p>
                <a:pPr marL="346075" indent="-171450">
                  <a:buClr>
                    <a:schemeClr val="bg2">
                      <a:lumMod val="75000"/>
                    </a:schemeClr>
                  </a:buClr>
                  <a:buSzPct val="120000"/>
                  <a:buFont typeface="Wingdings" panose="05000000000000000000" pitchFamily="2" charset="2"/>
                  <a:buChar char="§"/>
                </a:pPr>
                <a:r>
                  <a:rPr lang="sv-SE" sz="1600" dirty="0">
                    <a:solidFill>
                      <a:schemeClr val="tx1"/>
                    </a:solidFill>
                    <a:latin typeface="Century Gothic" pitchFamily="34" charset="0"/>
                  </a:rPr>
                  <a:t>WTO.</a:t>
                </a:r>
              </a:p>
              <a:p>
                <a:pPr marL="346075" indent="-171450">
                  <a:buClr>
                    <a:schemeClr val="bg2">
                      <a:lumMod val="75000"/>
                    </a:schemeClr>
                  </a:buClr>
                  <a:buSzPct val="120000"/>
                  <a:buFont typeface="Wingdings" panose="05000000000000000000" pitchFamily="2" charset="2"/>
                  <a:buChar char="§"/>
                </a:pPr>
                <a:r>
                  <a:rPr lang="sv-SE" sz="1600" dirty="0">
                    <a:solidFill>
                      <a:schemeClr val="tx1"/>
                    </a:solidFill>
                    <a:latin typeface="Century Gothic" pitchFamily="34" charset="0"/>
                  </a:rPr>
                  <a:t>Signifikanta förbättringar i importprocesser</a:t>
                </a:r>
                <a:r>
                  <a:rPr lang="sv-SE" sz="1200" dirty="0">
                    <a:solidFill>
                      <a:schemeClr val="tx1"/>
                    </a:solidFill>
                    <a:latin typeface="Century Gothic" pitchFamily="34" charset="0"/>
                  </a:rPr>
                  <a:t>.</a:t>
                </a:r>
              </a:p>
              <a:p>
                <a:pPr marL="185738" indent="-185738">
                  <a:lnSpc>
                    <a:spcPct val="150000"/>
                  </a:lnSpc>
                  <a:spcBef>
                    <a:spcPts val="600"/>
                  </a:spcBef>
                  <a:buClr>
                    <a:schemeClr val="accent1"/>
                  </a:buClr>
                  <a:buSzPct val="120000"/>
                  <a:buFont typeface="Arial" charset="0"/>
                  <a:buChar char="●"/>
                </a:pPr>
                <a:r>
                  <a:rPr lang="sv-SE" sz="1600" b="1" dirty="0">
                    <a:solidFill>
                      <a:schemeClr val="tx1"/>
                    </a:solidFill>
                    <a:latin typeface="Century Gothic" pitchFamily="34" charset="0"/>
                  </a:rPr>
                  <a:t>Export</a:t>
                </a:r>
              </a:p>
              <a:p>
                <a:pPr marL="346075" indent="-171450">
                  <a:buClr>
                    <a:schemeClr val="bg2">
                      <a:lumMod val="75000"/>
                    </a:schemeClr>
                  </a:buClr>
                  <a:buSzPct val="120000"/>
                  <a:buFont typeface="Wingdings" panose="05000000000000000000" pitchFamily="2" charset="2"/>
                  <a:buChar char="§"/>
                </a:pPr>
                <a:r>
                  <a:rPr lang="sv-SE" sz="1600" dirty="0">
                    <a:solidFill>
                      <a:schemeClr val="tx1"/>
                    </a:solidFill>
                    <a:latin typeface="Century Gothic" pitchFamily="34" charset="0"/>
                  </a:rPr>
                  <a:t>Eurasian Customs Union.</a:t>
                </a:r>
              </a:p>
              <a:p>
                <a:pPr marL="185738" indent="-185738">
                  <a:lnSpc>
                    <a:spcPct val="150000"/>
                  </a:lnSpc>
                  <a:spcBef>
                    <a:spcPts val="600"/>
                  </a:spcBef>
                  <a:buClr>
                    <a:schemeClr val="accent1"/>
                  </a:buClr>
                  <a:buSzPct val="120000"/>
                  <a:buFont typeface="Arial" charset="0"/>
                  <a:buChar char="●"/>
                </a:pPr>
                <a:r>
                  <a:rPr lang="sv-SE" sz="1600" b="1" dirty="0">
                    <a:solidFill>
                      <a:schemeClr val="tx1"/>
                    </a:solidFill>
                    <a:latin typeface="Century Gothic" pitchFamily="34" charset="0"/>
                  </a:rPr>
                  <a:t>Economic Free Zones</a:t>
                </a:r>
              </a:p>
              <a:p>
                <a:pPr marL="346075" indent="-171450">
                  <a:buClr>
                    <a:schemeClr val="bg2">
                      <a:lumMod val="75000"/>
                    </a:schemeClr>
                  </a:buClr>
                  <a:buSzPct val="120000"/>
                  <a:buFont typeface="Wingdings" panose="05000000000000000000" pitchFamily="2" charset="2"/>
                  <a:buChar char="§"/>
                </a:pPr>
                <a:r>
                  <a:rPr lang="sv-SE" sz="1600" dirty="0">
                    <a:solidFill>
                      <a:schemeClr val="tx1"/>
                    </a:solidFill>
                    <a:latin typeface="Century Gothic" pitchFamily="34" charset="0"/>
                  </a:rPr>
                  <a:t>Fri från mervärdesskatt på arbete.</a:t>
                </a:r>
              </a:p>
              <a:p>
                <a:pPr marL="346075" indent="-171450">
                  <a:buClr>
                    <a:schemeClr val="bg2">
                      <a:lumMod val="75000"/>
                    </a:schemeClr>
                  </a:buClr>
                  <a:buSzPct val="120000"/>
                  <a:buFont typeface="Wingdings" panose="05000000000000000000" pitchFamily="2" charset="2"/>
                  <a:buChar char="§"/>
                </a:pPr>
                <a:r>
                  <a:rPr lang="sv-SE" sz="1600" dirty="0">
                    <a:solidFill>
                      <a:schemeClr val="tx1"/>
                    </a:solidFill>
                    <a:latin typeface="Century Gothic" pitchFamily="34" charset="0"/>
                  </a:rPr>
                  <a:t>Förskjuta moms och tull i tiden.</a:t>
                </a:r>
              </a:p>
              <a:p>
                <a:pPr marL="346075" indent="-171450">
                  <a:buClr>
                    <a:schemeClr val="bg2">
                      <a:lumMod val="75000"/>
                    </a:schemeClr>
                  </a:buClr>
                  <a:buSzPct val="120000"/>
                  <a:buFont typeface="Wingdings" panose="05000000000000000000" pitchFamily="2" charset="2"/>
                  <a:buChar char="§"/>
                </a:pPr>
                <a:endParaRPr lang="sv-SE" sz="1200" dirty="0">
                  <a:solidFill>
                    <a:schemeClr val="tx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457200" y="1116100"/>
                <a:ext cx="1097280" cy="35860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pAutoFit/>
              </a:bodyPr>
              <a:lstStyle/>
              <a:p>
                <a:pPr algn="ctr"/>
                <a:r>
                  <a:rPr lang="sv-SE" sz="1700" b="1" dirty="0">
                    <a:solidFill>
                      <a:schemeClr val="tx1"/>
                    </a:solidFill>
                    <a:latin typeface="Century Gothic" pitchFamily="34" charset="0"/>
                  </a:rPr>
                  <a:t>Logistik</a:t>
                </a:r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0" y="0"/>
            <a:ext cx="9144000" cy="365760"/>
            <a:chOff x="0" y="0"/>
            <a:chExt cx="9144000" cy="365760"/>
          </a:xfrm>
        </p:grpSpPr>
        <p:sp>
          <p:nvSpPr>
            <p:cNvPr id="27" name="Rectangle 26"/>
            <p:cNvSpPr/>
            <p:nvPr/>
          </p:nvSpPr>
          <p:spPr>
            <a:xfrm>
              <a:off x="0" y="0"/>
              <a:ext cx="4572000" cy="36576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572000" y="0"/>
              <a:ext cx="4572000" cy="36576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2" name="Straight Connector 31"/>
          <p:cNvCxnSpPr/>
          <p:nvPr/>
        </p:nvCxnSpPr>
        <p:spPr>
          <a:xfrm>
            <a:off x="1371600" y="6400800"/>
            <a:ext cx="71628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2" descr="image001"/>
          <p:cNvPicPr>
            <a:picLocks noChangeAspect="1" noChangeArrowheads="1"/>
          </p:cNvPicPr>
          <p:nvPr/>
        </p:nvPicPr>
        <p:blipFill rotWithShape="1">
          <a:blip r:embed="rId2" cstate="print"/>
          <a:srcRect b="19949"/>
          <a:stretch/>
        </p:blipFill>
        <p:spPr bwMode="auto">
          <a:xfrm>
            <a:off x="228600" y="6017871"/>
            <a:ext cx="1005840" cy="61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1295400" y="6180222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i="1" dirty="0"/>
              <a:t>Jonatan Sahlin</a:t>
            </a:r>
          </a:p>
          <a:p>
            <a:r>
              <a:rPr lang="sv-SE" sz="1200" i="1" dirty="0"/>
              <a:t>Jonsah@kth.se: </a:t>
            </a:r>
            <a:r>
              <a:rPr lang="en-US" sz="1200" i="1" dirty="0"/>
              <a:t>Jonatan.Sahlin@safaroil.com</a:t>
            </a:r>
          </a:p>
          <a:p>
            <a:endParaRPr lang="en-US" sz="1200" i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152400" y="1257300"/>
            <a:ext cx="8229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120000"/>
              <a:buFont typeface="Arial" pitchFamily="34" charset="0"/>
              <a:buChar char="•"/>
              <a:defRPr/>
            </a:pPr>
            <a:r>
              <a:rPr lang="sv-SE" sz="2000" b="1" dirty="0">
                <a:latin typeface="Century Gothic" pitchFamily="34" charset="0"/>
              </a:rPr>
              <a:t>Tenders</a:t>
            </a:r>
          </a:p>
          <a:p>
            <a:pPr marL="800100" lvl="1" indent="-342900">
              <a:spcBef>
                <a:spcPct val="20000"/>
              </a:spcBef>
              <a:buClr>
                <a:schemeClr val="bg2">
                  <a:lumMod val="75000"/>
                </a:schemeClr>
              </a:buClr>
              <a:buSzPct val="120000"/>
              <a:buFont typeface="Wingdings" pitchFamily="2" charset="2"/>
              <a:buChar char="§"/>
              <a:defRPr/>
            </a:pPr>
            <a:r>
              <a:rPr lang="sv-SE" sz="1700" dirty="0">
                <a:latin typeface="Century Gothic" panose="020B0502020202020204" pitchFamily="34" charset="0"/>
              </a:rPr>
              <a:t>Anbud för statliga företag samt större Kazakiska företag sker genom onlineportalen </a:t>
            </a:r>
            <a:r>
              <a:rPr lang="en-US" sz="1700" dirty="0">
                <a:latin typeface="Century Gothic" panose="020B0502020202020204" pitchFamily="34" charset="0"/>
              </a:rPr>
              <a:t>“</a:t>
            </a:r>
            <a:r>
              <a:rPr lang="sv-SE" sz="1700" dirty="0">
                <a:latin typeface="Century Gothic" panose="020B0502020202020204" pitchFamily="34" charset="0"/>
              </a:rPr>
              <a:t>Samruk Kazyna”. För att kunna buda på dessa krävs att företaget är registrerat som LLP eller OOO.</a:t>
            </a:r>
          </a:p>
          <a:p>
            <a:pPr marL="800100" lvl="1" indent="-342900">
              <a:spcBef>
                <a:spcPct val="20000"/>
              </a:spcBef>
              <a:buClr>
                <a:schemeClr val="bg2">
                  <a:lumMod val="75000"/>
                </a:schemeClr>
              </a:buClr>
              <a:buSzPct val="120000"/>
              <a:buFont typeface="Wingdings" pitchFamily="2" charset="2"/>
              <a:buChar char="§"/>
              <a:defRPr/>
            </a:pPr>
            <a:r>
              <a:rPr lang="sv-SE" sz="1700" dirty="0">
                <a:latin typeface="Century Gothic" panose="020B0502020202020204" pitchFamily="34" charset="0"/>
              </a:rPr>
              <a:t>Större företag har deras egna online-portaler för större anbud där alla som har registerats som godkända leverantörer kan buda oavset företagsstruktur.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120000"/>
              <a:buFont typeface="Arial" pitchFamily="34" charset="0"/>
              <a:buChar char="•"/>
              <a:defRPr/>
            </a:pPr>
            <a:r>
              <a:rPr lang="sv-SE" sz="2000" b="1" dirty="0">
                <a:latin typeface="Century Gothic" pitchFamily="34" charset="0"/>
              </a:rPr>
              <a:t>Mentalitet</a:t>
            </a:r>
          </a:p>
          <a:p>
            <a:pPr marL="800100" lvl="1" indent="-342900">
              <a:spcBef>
                <a:spcPct val="20000"/>
              </a:spcBef>
              <a:buClr>
                <a:schemeClr val="bg2">
                  <a:lumMod val="75000"/>
                </a:schemeClr>
              </a:buClr>
              <a:buSzPct val="120000"/>
              <a:buFont typeface="Wingdings" pitchFamily="2" charset="2"/>
              <a:buChar char="§"/>
              <a:defRPr/>
            </a:pPr>
            <a:r>
              <a:rPr lang="sv-SE" sz="1700" dirty="0">
                <a:latin typeface="Century Gothic" panose="020B0502020202020204" pitchFamily="34" charset="0"/>
              </a:rPr>
              <a:t>Somliga har mycket prestige (hierarki) och patriotism vilket kan vara en barriär, medans andra är väldigt nyfikna med hög grad av affärsmannaskap.</a:t>
            </a:r>
          </a:p>
          <a:p>
            <a:pPr marL="800100" lvl="1" indent="-342900">
              <a:spcBef>
                <a:spcPct val="20000"/>
              </a:spcBef>
              <a:buClr>
                <a:schemeClr val="bg2">
                  <a:lumMod val="75000"/>
                </a:schemeClr>
              </a:buClr>
              <a:buSzPct val="120000"/>
              <a:buFont typeface="Wingdings" pitchFamily="2" charset="2"/>
              <a:buChar char="§"/>
              <a:defRPr/>
            </a:pPr>
            <a:r>
              <a:rPr lang="sv-SE" sz="1700" dirty="0">
                <a:latin typeface="Century Gothic" panose="020B0502020202020204" pitchFamily="34" charset="0"/>
              </a:rPr>
              <a:t>Många lokala företag har fortfarande en FSU mentalitet och är väldigt fokuserade på låga priser med låg kvalitet. Detta förändras sakta efter en lång närvaro av västerländska företag.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28600" y="457200"/>
            <a:ext cx="8229600" cy="655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Att göra affärer i Kazakstan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0" y="0"/>
            <a:ext cx="9144000" cy="365760"/>
            <a:chOff x="0" y="0"/>
            <a:chExt cx="9144000" cy="36576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4572000" cy="36576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572000" y="0"/>
              <a:ext cx="4572000" cy="36576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1371600" y="6400800"/>
            <a:ext cx="71628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 descr="image001"/>
          <p:cNvPicPr>
            <a:picLocks noChangeAspect="1" noChangeArrowheads="1"/>
          </p:cNvPicPr>
          <p:nvPr/>
        </p:nvPicPr>
        <p:blipFill rotWithShape="1">
          <a:blip r:embed="rId2" cstate="print"/>
          <a:srcRect b="19949"/>
          <a:stretch/>
        </p:blipFill>
        <p:spPr bwMode="auto">
          <a:xfrm>
            <a:off x="228600" y="6017871"/>
            <a:ext cx="1005840" cy="61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295400" y="61722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i="1" dirty="0"/>
              <a:t>Jonatan Sahlin</a:t>
            </a:r>
          </a:p>
          <a:p>
            <a:r>
              <a:rPr lang="sv-SE" sz="1200" i="1" dirty="0"/>
              <a:t>Jonsah@kth.se: </a:t>
            </a:r>
            <a:r>
              <a:rPr lang="en-US" sz="1200" i="1" dirty="0"/>
              <a:t>Jonatan.Sahlin@safaroil.com</a:t>
            </a:r>
          </a:p>
          <a:p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2110343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152400" y="1257300"/>
            <a:ext cx="8229600" cy="434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120000"/>
              <a:buFont typeface="Arial" pitchFamily="34" charset="0"/>
              <a:buChar char="•"/>
              <a:defRPr/>
            </a:pPr>
            <a:r>
              <a:rPr lang="sv-SE" sz="1700" b="1" dirty="0">
                <a:latin typeface="Century Gothic" pitchFamily="34" charset="0"/>
              </a:rPr>
              <a:t>Livskvalitet</a:t>
            </a:r>
          </a:p>
          <a:p>
            <a:pPr marL="800100" lvl="1" indent="-342900">
              <a:spcBef>
                <a:spcPct val="20000"/>
              </a:spcBef>
              <a:buClr>
                <a:schemeClr val="bg2">
                  <a:lumMod val="75000"/>
                </a:schemeClr>
              </a:buClr>
              <a:buSzPct val="120000"/>
              <a:buFont typeface="Wingdings" pitchFamily="2" charset="2"/>
              <a:buChar char="§"/>
              <a:defRPr/>
            </a:pPr>
            <a:r>
              <a:rPr lang="sv-SE" sz="1600" dirty="0">
                <a:latin typeface="Century Gothic" pitchFamily="34" charset="0"/>
              </a:rPr>
              <a:t>I östra Kazakstan kan livskvaliteten vara hög medans i västra Kazakstan förväntar sig de flesta sig någon slags kompensation för lägre livskvalitet t.ex. högre löner eller rotationer.</a:t>
            </a:r>
          </a:p>
          <a:p>
            <a:pPr lvl="1">
              <a:spcBef>
                <a:spcPct val="20000"/>
              </a:spcBef>
              <a:buClr>
                <a:schemeClr val="bg2">
                  <a:lumMod val="75000"/>
                </a:schemeClr>
              </a:buClr>
              <a:buSzPct val="120000"/>
              <a:defRPr/>
            </a:pPr>
            <a:endParaRPr lang="sv-SE" sz="1200" dirty="0">
              <a:latin typeface="Century Gothic" pitchFamily="34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120000"/>
              <a:buFont typeface="Arial" pitchFamily="34" charset="0"/>
              <a:buChar char="•"/>
              <a:defRPr/>
            </a:pPr>
            <a:r>
              <a:rPr lang="sv-SE" sz="1700" b="1" dirty="0">
                <a:latin typeface="Century Gothic" pitchFamily="34" charset="0"/>
              </a:rPr>
              <a:t>Kvällar och helger</a:t>
            </a:r>
          </a:p>
          <a:p>
            <a:pPr marL="800100" lvl="1" indent="-342900">
              <a:spcBef>
                <a:spcPct val="20000"/>
              </a:spcBef>
              <a:buClr>
                <a:schemeClr val="bg2">
                  <a:lumMod val="75000"/>
                </a:schemeClr>
              </a:buClr>
              <a:buSzPct val="120000"/>
              <a:buFont typeface="Wingdings" pitchFamily="2" charset="2"/>
              <a:buChar char="§"/>
              <a:defRPr/>
            </a:pPr>
            <a:r>
              <a:rPr lang="sv-SE" sz="1600" dirty="0">
                <a:latin typeface="Century Gothic" pitchFamily="34" charset="0"/>
              </a:rPr>
              <a:t>Aktau har ett rätt bra uteliv och intressanta kulturella platser medans Almaty och Astana erbjuder allt man kan önska som skidåkning, restauranger av hög klass, nattliv, utflykter, fiske, helikopterturer mm.</a:t>
            </a:r>
          </a:p>
          <a:p>
            <a:pPr marL="800100" lvl="1" indent="-342900">
              <a:spcBef>
                <a:spcPct val="20000"/>
              </a:spcBef>
              <a:buClr>
                <a:schemeClr val="bg2">
                  <a:lumMod val="75000"/>
                </a:schemeClr>
              </a:buClr>
              <a:buSzPct val="120000"/>
              <a:buFont typeface="Wingdings" pitchFamily="2" charset="2"/>
              <a:buChar char="§"/>
              <a:defRPr/>
            </a:pPr>
            <a:endParaRPr lang="sv-SE" sz="1200" dirty="0">
              <a:latin typeface="Century Gothic" pitchFamily="34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120000"/>
              <a:buFont typeface="Arial" pitchFamily="34" charset="0"/>
              <a:buChar char="•"/>
              <a:defRPr/>
            </a:pPr>
            <a:r>
              <a:rPr lang="sv-SE" sz="1700" b="1" dirty="0">
                <a:latin typeface="Century Gothic" pitchFamily="34" charset="0"/>
              </a:rPr>
              <a:t>Säkerhet</a:t>
            </a:r>
          </a:p>
          <a:p>
            <a:pPr marL="800100" lvl="1" indent="-342900">
              <a:spcBef>
                <a:spcPct val="20000"/>
              </a:spcBef>
              <a:buClr>
                <a:schemeClr val="bg2">
                  <a:lumMod val="75000"/>
                </a:schemeClr>
              </a:buClr>
              <a:buSzPct val="120000"/>
              <a:buFont typeface="Wingdings" pitchFamily="2" charset="2"/>
              <a:buChar char="§"/>
              <a:defRPr/>
            </a:pPr>
            <a:r>
              <a:rPr lang="sv-SE" sz="1600" dirty="0">
                <a:latin typeface="Century Gothic" pitchFamily="34" charset="0"/>
              </a:rPr>
              <a:t>Med normalt säkerhetstänkande är Kazakstan säkert att bo i:</a:t>
            </a:r>
          </a:p>
          <a:p>
            <a:pPr marL="1257300" lvl="2" indent="-342900">
              <a:spcBef>
                <a:spcPct val="20000"/>
              </a:spcBef>
              <a:buClr>
                <a:schemeClr val="bg2">
                  <a:lumMod val="75000"/>
                </a:schemeClr>
              </a:buClr>
              <a:buSzPct val="120000"/>
              <a:buFont typeface="Wingdings" pitchFamily="2" charset="2"/>
              <a:buChar char="§"/>
              <a:defRPr/>
            </a:pPr>
            <a:r>
              <a:rPr lang="sv-SE" sz="1600" dirty="0">
                <a:latin typeface="Century Gothic" pitchFamily="34" charset="0"/>
              </a:rPr>
              <a:t>Var inte ute sent på kvällen själv, bli inte för berusad, ta företagsbil istället för taxi, skriv kontrakt med taxibolag, SOS-Hotline, kräv att anställda inte hamnar i trubbel, håll hastigheter, kör inte bil på natten, sköt dina visum, följ nyheterna och säkerhetsläget mm.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28600" y="457200"/>
            <a:ext cx="8229600" cy="655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Att leva i Kazakstan</a:t>
            </a:r>
            <a:r>
              <a:rPr kumimoji="0" lang="sv-SE" sz="2800" b="1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som expat</a:t>
            </a:r>
            <a:endParaRPr kumimoji="0" lang="sv-SE" sz="2800" b="1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0"/>
            <a:ext cx="9144000" cy="365760"/>
            <a:chOff x="0" y="0"/>
            <a:chExt cx="9144000" cy="36576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4572000" cy="36576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572000" y="0"/>
              <a:ext cx="4572000" cy="36576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1371600" y="6400800"/>
            <a:ext cx="71628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 descr="image001"/>
          <p:cNvPicPr>
            <a:picLocks noChangeAspect="1" noChangeArrowheads="1"/>
          </p:cNvPicPr>
          <p:nvPr/>
        </p:nvPicPr>
        <p:blipFill rotWithShape="1">
          <a:blip r:embed="rId2" cstate="print"/>
          <a:srcRect b="19949"/>
          <a:stretch/>
        </p:blipFill>
        <p:spPr bwMode="auto">
          <a:xfrm>
            <a:off x="228600" y="6017871"/>
            <a:ext cx="1005840" cy="61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295400" y="61722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i="1" dirty="0"/>
              <a:t>Jonatan Sahlin</a:t>
            </a:r>
          </a:p>
          <a:p>
            <a:r>
              <a:rPr lang="sv-SE" sz="1200" i="1" dirty="0"/>
              <a:t>Jonsah@kth.se: </a:t>
            </a:r>
            <a:r>
              <a:rPr lang="en-US" sz="1200" i="1" dirty="0"/>
              <a:t>Jonatan.Sahlin@safaroil.com</a:t>
            </a:r>
          </a:p>
          <a:p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2507004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>
          <a:xfrm>
            <a:off x="228600" y="457200"/>
            <a:ext cx="8229600" cy="655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Vad ser vi nu?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7200" y="11430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279414" y="1133107"/>
            <a:ext cx="8595360" cy="4764773"/>
            <a:chOff x="279414" y="1001800"/>
            <a:chExt cx="8585172" cy="4827500"/>
          </a:xfrm>
        </p:grpSpPr>
        <p:grpSp>
          <p:nvGrpSpPr>
            <p:cNvPr id="21" name="Group 20"/>
            <p:cNvGrpSpPr/>
            <p:nvPr/>
          </p:nvGrpSpPr>
          <p:grpSpPr>
            <a:xfrm>
              <a:off x="4711707" y="1001800"/>
              <a:ext cx="4152879" cy="4827500"/>
              <a:chOff x="274320" y="1116100"/>
              <a:chExt cx="4152879" cy="482750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274320" y="1280160"/>
                <a:ext cx="4152879" cy="46634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185738" indent="-185738">
                  <a:lnSpc>
                    <a:spcPct val="150000"/>
                  </a:lnSpc>
                  <a:spcBef>
                    <a:spcPts val="600"/>
                  </a:spcBef>
                  <a:buClr>
                    <a:srgbClr val="800000"/>
                  </a:buClr>
                  <a:buSzPct val="120000"/>
                  <a:buFont typeface="Arial" charset="0"/>
                  <a:buChar char="●"/>
                </a:pPr>
                <a:endParaRPr lang="sv-SE" sz="1200" b="1" dirty="0">
                  <a:solidFill>
                    <a:schemeClr val="tx1"/>
                  </a:solidFill>
                  <a:latin typeface="Century Gothic" pitchFamily="34" charset="0"/>
                </a:endParaRPr>
              </a:p>
              <a:p>
                <a:pPr marL="185738" indent="-185738">
                  <a:lnSpc>
                    <a:spcPct val="150000"/>
                  </a:lnSpc>
                  <a:spcBef>
                    <a:spcPts val="600"/>
                  </a:spcBef>
                  <a:buClr>
                    <a:schemeClr val="accent1"/>
                  </a:buClr>
                  <a:buSzPct val="120000"/>
                  <a:buFont typeface="Arial" charset="0"/>
                  <a:buChar char="●"/>
                </a:pPr>
                <a:r>
                  <a:rPr lang="sv-SE" sz="1700" b="1" dirty="0">
                    <a:solidFill>
                      <a:schemeClr val="tx1"/>
                    </a:solidFill>
                    <a:latin typeface="Century Gothic" pitchFamily="34" charset="0"/>
                  </a:rPr>
                  <a:t>Förändring är konstant</a:t>
                </a:r>
              </a:p>
              <a:p>
                <a:pPr marL="346075" indent="-171450">
                  <a:buClr>
                    <a:schemeClr val="bg2">
                      <a:lumMod val="75000"/>
                    </a:schemeClr>
                  </a:buClr>
                  <a:buSzPct val="120000"/>
                  <a:buFont typeface="Wingdings" panose="05000000000000000000" pitchFamily="2" charset="2"/>
                  <a:buChar char="§"/>
                </a:pPr>
                <a:r>
                  <a:rPr lang="sv-SE" sz="1600" dirty="0">
                    <a:solidFill>
                      <a:schemeClr val="tx1"/>
                    </a:solidFill>
                    <a:latin typeface="Century Gothic" pitchFamily="34" charset="0"/>
                  </a:rPr>
                  <a:t>Lagar, regler och policyer ändras kontinuerligt.</a:t>
                </a:r>
              </a:p>
              <a:p>
                <a:pPr marL="346075" indent="-171450">
                  <a:buClr>
                    <a:schemeClr val="bg2">
                      <a:lumMod val="75000"/>
                    </a:schemeClr>
                  </a:buClr>
                  <a:buSzPct val="120000"/>
                  <a:buFont typeface="Wingdings" panose="05000000000000000000" pitchFamily="2" charset="2"/>
                  <a:buChar char="§"/>
                </a:pPr>
                <a:r>
                  <a:rPr lang="sv-SE" sz="1600" dirty="0">
                    <a:solidFill>
                      <a:schemeClr val="tx1"/>
                    </a:solidFill>
                    <a:latin typeface="Century Gothic" pitchFamily="34" charset="0"/>
                  </a:rPr>
                  <a:t>Valutor fluktuerar.</a:t>
                </a:r>
              </a:p>
              <a:p>
                <a:pPr marL="185738" indent="-185738">
                  <a:lnSpc>
                    <a:spcPct val="150000"/>
                  </a:lnSpc>
                  <a:spcBef>
                    <a:spcPts val="600"/>
                  </a:spcBef>
                  <a:buClr>
                    <a:schemeClr val="accent1"/>
                  </a:buClr>
                  <a:buSzPct val="120000"/>
                  <a:buFont typeface="Arial" charset="0"/>
                  <a:buChar char="●"/>
                </a:pPr>
                <a:r>
                  <a:rPr lang="sv-SE" sz="1700" b="1" dirty="0">
                    <a:solidFill>
                      <a:schemeClr val="tx1"/>
                    </a:solidFill>
                    <a:latin typeface="Century Gothic" pitchFamily="34" charset="0"/>
                  </a:rPr>
                  <a:t>Position</a:t>
                </a:r>
              </a:p>
              <a:p>
                <a:pPr marL="346075" indent="-171450">
                  <a:buClr>
                    <a:schemeClr val="bg2">
                      <a:lumMod val="75000"/>
                    </a:schemeClr>
                  </a:buClr>
                  <a:buSzPct val="120000"/>
                  <a:buFont typeface="Wingdings" panose="05000000000000000000" pitchFamily="2" charset="2"/>
                  <a:buChar char="§"/>
                </a:pPr>
                <a:r>
                  <a:rPr lang="sv-SE" sz="1600" dirty="0">
                    <a:solidFill>
                      <a:schemeClr val="tx1"/>
                    </a:solidFill>
                    <a:latin typeface="Century Gothic" pitchFamily="34" charset="0"/>
                  </a:rPr>
                  <a:t>Turkiet, Kina och Ryssland.</a:t>
                </a:r>
              </a:p>
              <a:p>
                <a:pPr marL="185738" indent="-185738">
                  <a:lnSpc>
                    <a:spcPct val="150000"/>
                  </a:lnSpc>
                  <a:spcBef>
                    <a:spcPts val="600"/>
                  </a:spcBef>
                  <a:buClr>
                    <a:schemeClr val="accent1"/>
                  </a:buClr>
                  <a:buSzPct val="120000"/>
                  <a:buFont typeface="Arial" charset="0"/>
                  <a:buChar char="●"/>
                </a:pPr>
                <a:r>
                  <a:rPr lang="sv-SE" sz="1700" b="1" dirty="0">
                    <a:solidFill>
                      <a:schemeClr val="tx1"/>
                    </a:solidFill>
                    <a:latin typeface="Century Gothic" pitchFamily="34" charset="0"/>
                  </a:rPr>
                  <a:t>Struktur</a:t>
                </a:r>
              </a:p>
              <a:p>
                <a:pPr marL="346075" indent="-171450">
                  <a:buClr>
                    <a:schemeClr val="bg2">
                      <a:lumMod val="75000"/>
                    </a:schemeClr>
                  </a:buClr>
                  <a:buSzPct val="120000"/>
                  <a:buFont typeface="Wingdings" panose="05000000000000000000" pitchFamily="2" charset="2"/>
                  <a:buChar char="§"/>
                </a:pPr>
                <a:r>
                  <a:rPr lang="sv-SE" sz="1600" dirty="0">
                    <a:solidFill>
                      <a:schemeClr val="tx1"/>
                    </a:solidFill>
                    <a:latin typeface="Century Gothic" pitchFamily="34" charset="0"/>
                  </a:rPr>
                  <a:t>Det är möjligt att regeringen vill att du ingår allianser med lokala företag – nationalisering.</a:t>
                </a:r>
              </a:p>
              <a:p>
                <a:pPr marL="185738" indent="-185738">
                  <a:lnSpc>
                    <a:spcPct val="150000"/>
                  </a:lnSpc>
                  <a:spcBef>
                    <a:spcPts val="600"/>
                  </a:spcBef>
                  <a:buClr>
                    <a:schemeClr val="accent1"/>
                  </a:buClr>
                  <a:buSzPct val="120000"/>
                  <a:buFont typeface="Arial" charset="0"/>
                  <a:buChar char="●"/>
                </a:pPr>
                <a:r>
                  <a:rPr lang="sv-SE" sz="1700" b="1" dirty="0">
                    <a:solidFill>
                      <a:schemeClr val="tx1"/>
                    </a:solidFill>
                    <a:latin typeface="Century Gothic" pitchFamily="34" charset="0"/>
                  </a:rPr>
                  <a:t>Exit vs Entry</a:t>
                </a:r>
              </a:p>
              <a:p>
                <a:pPr marL="346075" indent="-171450">
                  <a:buClr>
                    <a:schemeClr val="bg2">
                      <a:lumMod val="75000"/>
                    </a:schemeClr>
                  </a:buClr>
                  <a:buSzPct val="120000"/>
                  <a:buFont typeface="Wingdings" panose="05000000000000000000" pitchFamily="2" charset="2"/>
                  <a:buChar char="§"/>
                </a:pPr>
                <a:r>
                  <a:rPr lang="sv-SE" sz="1600" dirty="0">
                    <a:solidFill>
                      <a:schemeClr val="tx1"/>
                    </a:solidFill>
                    <a:latin typeface="Century Gothic" pitchFamily="34" charset="0"/>
                  </a:rPr>
                  <a:t>Din exitstrategy kan vara lika viktig som din entréstrategi.</a:t>
                </a: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457200" y="1116100"/>
                <a:ext cx="1575067" cy="35860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sv-SE" sz="1700" b="1" dirty="0">
                    <a:solidFill>
                      <a:schemeClr val="tx1"/>
                    </a:solidFill>
                    <a:latin typeface="Century Gothic" pitchFamily="34" charset="0"/>
                  </a:rPr>
                  <a:t>Att tänka på</a:t>
                </a: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279414" y="1001800"/>
              <a:ext cx="4152879" cy="4827500"/>
              <a:chOff x="274320" y="1116100"/>
              <a:chExt cx="4152879" cy="4827500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274320" y="1280160"/>
                <a:ext cx="4152879" cy="46634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185738" indent="-185738">
                  <a:lnSpc>
                    <a:spcPct val="150000"/>
                  </a:lnSpc>
                  <a:spcBef>
                    <a:spcPts val="600"/>
                  </a:spcBef>
                  <a:buClr>
                    <a:srgbClr val="800000"/>
                  </a:buClr>
                  <a:buSzPct val="120000"/>
                  <a:buFont typeface="Arial" charset="0"/>
                  <a:buChar char="●"/>
                </a:pPr>
                <a:endParaRPr lang="sv-SE" sz="1200" b="1" dirty="0">
                  <a:solidFill>
                    <a:schemeClr val="tx1"/>
                  </a:solidFill>
                  <a:latin typeface="Century Gothic" pitchFamily="34" charset="0"/>
                </a:endParaRPr>
              </a:p>
              <a:p>
                <a:pPr marL="185738" indent="-185738">
                  <a:lnSpc>
                    <a:spcPct val="150000"/>
                  </a:lnSpc>
                  <a:spcBef>
                    <a:spcPts val="600"/>
                  </a:spcBef>
                  <a:buClr>
                    <a:schemeClr val="accent1"/>
                  </a:buClr>
                  <a:buSzPct val="120000"/>
                  <a:buFont typeface="Arial" charset="0"/>
                  <a:buChar char="●"/>
                </a:pPr>
                <a:r>
                  <a:rPr lang="sv-SE" sz="1700" b="1" dirty="0">
                    <a:solidFill>
                      <a:schemeClr val="tx1"/>
                    </a:solidFill>
                    <a:latin typeface="Century Gothic" pitchFamily="34" charset="0"/>
                  </a:rPr>
                  <a:t>Paradigmskifte</a:t>
                </a:r>
              </a:p>
              <a:p>
                <a:pPr marL="346075" indent="-171450">
                  <a:buClr>
                    <a:schemeClr val="bg2">
                      <a:lumMod val="75000"/>
                    </a:schemeClr>
                  </a:buClr>
                  <a:buSzPct val="120000"/>
                  <a:buFont typeface="Wingdings" panose="05000000000000000000" pitchFamily="2" charset="2"/>
                  <a:buChar char="§"/>
                </a:pPr>
                <a:r>
                  <a:rPr lang="sv-SE" sz="1600" dirty="0">
                    <a:solidFill>
                      <a:schemeClr val="tx1"/>
                    </a:solidFill>
                    <a:latin typeface="Century Gothic" pitchFamily="34" charset="0"/>
                  </a:rPr>
                  <a:t>Vi ser ett skifte från fokus på olja och gas till diversifiering.</a:t>
                </a:r>
              </a:p>
              <a:p>
                <a:pPr marL="346075" indent="-171450">
                  <a:buClr>
                    <a:schemeClr val="bg2">
                      <a:lumMod val="75000"/>
                    </a:schemeClr>
                  </a:buClr>
                  <a:buSzPct val="120000"/>
                  <a:buFont typeface="Wingdings" panose="05000000000000000000" pitchFamily="2" charset="2"/>
                  <a:buChar char="§"/>
                </a:pPr>
                <a:r>
                  <a:rPr lang="sv-SE" sz="1600" dirty="0">
                    <a:solidFill>
                      <a:schemeClr val="tx1"/>
                    </a:solidFill>
                    <a:latin typeface="Century Gothic" pitchFamily="34" charset="0"/>
                  </a:rPr>
                  <a:t>Investeringar inom jordbruk, konstruktion, återvinning, logistik mm.</a:t>
                </a:r>
              </a:p>
              <a:p>
                <a:pPr marL="185738" indent="-185738">
                  <a:lnSpc>
                    <a:spcPct val="150000"/>
                  </a:lnSpc>
                  <a:spcBef>
                    <a:spcPts val="600"/>
                  </a:spcBef>
                  <a:buClr>
                    <a:schemeClr val="accent1"/>
                  </a:buClr>
                  <a:buSzPct val="120000"/>
                  <a:buFont typeface="Arial" charset="0"/>
                  <a:buChar char="●"/>
                </a:pPr>
                <a:r>
                  <a:rPr lang="sv-SE" sz="1700" b="1" dirty="0">
                    <a:solidFill>
                      <a:schemeClr val="tx1"/>
                    </a:solidFill>
                    <a:latin typeface="Century Gothic" pitchFamily="34" charset="0"/>
                  </a:rPr>
                  <a:t>Erfarenhet</a:t>
                </a:r>
              </a:p>
              <a:p>
                <a:pPr marL="346075" indent="-171450">
                  <a:buClr>
                    <a:schemeClr val="bg2">
                      <a:lumMod val="75000"/>
                    </a:schemeClr>
                  </a:buClr>
                  <a:buSzPct val="120000"/>
                  <a:buFont typeface="Wingdings" panose="05000000000000000000" pitchFamily="2" charset="2"/>
                  <a:buChar char="§"/>
                </a:pPr>
                <a:r>
                  <a:rPr lang="sv-SE" sz="1600" dirty="0">
                    <a:solidFill>
                      <a:schemeClr val="tx1"/>
                    </a:solidFill>
                    <a:latin typeface="Century Gothic" pitchFamily="34" charset="0"/>
                  </a:rPr>
                  <a:t>Flera års erfarenhet efter sovjetunionens fall har influerat affärsklimatet väldigt positivt sen Safar kom till Kazakstan.</a:t>
                </a:r>
              </a:p>
              <a:p>
                <a:pPr marL="185738" indent="-185738">
                  <a:lnSpc>
                    <a:spcPct val="150000"/>
                  </a:lnSpc>
                  <a:spcBef>
                    <a:spcPts val="600"/>
                  </a:spcBef>
                  <a:buClr>
                    <a:schemeClr val="accent1"/>
                  </a:buClr>
                  <a:buSzPct val="120000"/>
                  <a:buFont typeface="Arial" charset="0"/>
                  <a:buChar char="●"/>
                </a:pPr>
                <a:r>
                  <a:rPr lang="sv-SE" sz="1700" b="1" dirty="0">
                    <a:solidFill>
                      <a:schemeClr val="tx1"/>
                    </a:solidFill>
                    <a:latin typeface="Century Gothic" pitchFamily="34" charset="0"/>
                  </a:rPr>
                  <a:t>Devalvering</a:t>
                </a:r>
              </a:p>
              <a:p>
                <a:pPr marL="346075" indent="-171450">
                  <a:buClr>
                    <a:schemeClr val="bg2">
                      <a:lumMod val="75000"/>
                    </a:schemeClr>
                  </a:buClr>
                  <a:buSzPct val="120000"/>
                  <a:buFont typeface="Wingdings" panose="05000000000000000000" pitchFamily="2" charset="2"/>
                  <a:buChar char="§"/>
                </a:pPr>
                <a:r>
                  <a:rPr lang="sv-SE" sz="1600" dirty="0">
                    <a:solidFill>
                      <a:schemeClr val="tx1"/>
                    </a:solidFill>
                    <a:latin typeface="Century Gothic" pitchFamily="34" charset="0"/>
                  </a:rPr>
                  <a:t>Har lett till lägre kostnader.</a:t>
                </a: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457200" y="1116100"/>
                <a:ext cx="1376694" cy="35860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sv-SE" sz="1700" b="1" dirty="0">
                    <a:solidFill>
                      <a:schemeClr val="tx1"/>
                    </a:solidFill>
                    <a:latin typeface="Century Gothic" pitchFamily="34" charset="0"/>
                  </a:rPr>
                  <a:t>Möjligheter</a:t>
                </a:r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0" y="0"/>
            <a:ext cx="9144000" cy="365760"/>
            <a:chOff x="0" y="0"/>
            <a:chExt cx="9144000" cy="365760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4572000" cy="36576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572000" y="0"/>
              <a:ext cx="4572000" cy="36576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1" name="Straight Connector 30"/>
          <p:cNvCxnSpPr/>
          <p:nvPr/>
        </p:nvCxnSpPr>
        <p:spPr>
          <a:xfrm>
            <a:off x="1371600" y="6400800"/>
            <a:ext cx="71628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2" descr="image001"/>
          <p:cNvPicPr>
            <a:picLocks noChangeAspect="1" noChangeArrowheads="1"/>
          </p:cNvPicPr>
          <p:nvPr/>
        </p:nvPicPr>
        <p:blipFill rotWithShape="1">
          <a:blip r:embed="rId2" cstate="print"/>
          <a:srcRect b="19949"/>
          <a:stretch/>
        </p:blipFill>
        <p:spPr bwMode="auto">
          <a:xfrm>
            <a:off x="228600" y="6017871"/>
            <a:ext cx="1005840" cy="61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1295400" y="6180222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i="1" dirty="0"/>
              <a:t>Jonatan Sahlin</a:t>
            </a:r>
          </a:p>
          <a:p>
            <a:r>
              <a:rPr lang="sv-SE" sz="1200" i="1" dirty="0"/>
              <a:t>Jonsah@kth.se: </a:t>
            </a:r>
            <a:r>
              <a:rPr lang="en-US" sz="1200" i="1" dirty="0"/>
              <a:t>Jonatan.Sahlin@safaroil.com</a:t>
            </a:r>
          </a:p>
          <a:p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2628471242"/>
      </p:ext>
    </p:extLst>
  </p:cSld>
  <p:clrMapOvr>
    <a:masterClrMapping/>
  </p:clrMapOvr>
</p:sld>
</file>

<file path=ppt/theme/theme1.xml><?xml version="1.0" encoding="utf-8"?>
<a:theme xmlns:a="http://schemas.openxmlformats.org/drawingml/2006/main" name="Power Point Template Saf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D79A14AD-4DB9-459C-BC2A-1F5D039F6E10}" vid="{682B8B4E-2225-4613-AD9D-C4FE28FACF7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RKDokument" ma:contentTypeID="0x01010053E1D612BA3F4E21AA250ECD751942B300F8FF2E4121CD3E4999E0FDDBDD4482FA" ma:contentTypeVersion="10" ma:contentTypeDescription="Skapa ett nytt dokument." ma:contentTypeScope="" ma:versionID="53dffa855d5ce40afef4a2101ca7e1cc">
  <xsd:schema xmlns:xsd="http://www.w3.org/2001/XMLSchema" xmlns:xs="http://www.w3.org/2001/XMLSchema" xmlns:p="http://schemas.microsoft.com/office/2006/metadata/properties" xmlns:ns2="8fbfc82b-9928-4259-9a8e-18d6f4de55bc" xmlns:ns3="15f5e9b5-313a-4f1e-a174-4bdca5e41a49" targetNamespace="http://schemas.microsoft.com/office/2006/metadata/properties" ma:root="true" ma:fieldsID="ffb8f6f19105fafde4456faf497aa5a7" ns2:_="" ns3:_="">
    <xsd:import namespace="8fbfc82b-9928-4259-9a8e-18d6f4de55bc"/>
    <xsd:import namespace="15f5e9b5-313a-4f1e-a174-4bdca5e41a4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k46d94c0acf84ab9a79866a9d8b1905f" minOccurs="0"/>
                <xsd:element ref="ns2:TaxCatchAll" minOccurs="0"/>
                <xsd:element ref="ns2:TaxCatchAllLabel" minOccurs="0"/>
                <xsd:element ref="ns2:c9cd366cc722410295b9eacffbd73909" minOccurs="0"/>
                <xsd:element ref="ns2:Diarienummer" minOccurs="0"/>
                <xsd:element ref="ns2:Nyckelord" minOccurs="0"/>
                <xsd:element ref="ns2:Sekretess" minOccurs="0"/>
                <xsd:element ref="ns3:RKOrdnaClass" minOccurs="0"/>
                <xsd:element ref="ns3:RKOrdnaCheckInComm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bfc82b-9928-4259-9a8e-18d6f4de55b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kument-ID-värde" ma:description="Värdet för dokument-ID som tilldelats till det här objektet." ma:internalName="_dlc_DocId" ma:readOnly="true">
      <xsd:simpleType>
        <xsd:restriction base="dms:Text"/>
      </xsd:simpleType>
    </xsd:element>
    <xsd:element name="_dlc_DocIdUrl" ma:index="9" nillable="true" ma:displayName="Dokument-ID" ma:description="Permanent länk till det här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Spara ID" ma:description="Behåll ID vid tillägg." ma:hidden="true" ma:internalName="_dlc_DocIdPersistId" ma:readOnly="true">
      <xsd:simpleType>
        <xsd:restriction base="dms:Boolean"/>
      </xsd:simpleType>
    </xsd:element>
    <xsd:element name="k46d94c0acf84ab9a79866a9d8b1905f" ma:index="11" nillable="true" ma:taxonomy="true" ma:internalName="k46d94c0acf84ab9a79866a9d8b1905f" ma:taxonomyFieldName="Departementsenhet" ma:displayName="Departement/enhet" ma:fieldId="{446d94c0-acf8-4ab9-a798-66a9d8b1905f}" ma:sspId="c94f65f0-adaa-4e77-b268-a4f99eefe5fc" ma:termSetId="45ad205f-092c-4ea4-aa45-736caa0a319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2" nillable="true" ma:displayName="Global taxonomikolumn" ma:hidden="true" ma:list="{64183ac5-14a5-42db-a24a-d797eecaa168}" ma:internalName="TaxCatchAll" ma:showField="CatchAllData" ma:web="8fbfc82b-9928-4259-9a8e-18d6f4de55b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3" nillable="true" ma:displayName="Global taxonomikolumn1" ma:hidden="true" ma:list="{64183ac5-14a5-42db-a24a-d797eecaa168}" ma:internalName="TaxCatchAllLabel" ma:readOnly="true" ma:showField="CatchAllDataLabel" ma:web="8fbfc82b-9928-4259-9a8e-18d6f4de55b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9cd366cc722410295b9eacffbd73909" ma:index="15" nillable="true" ma:taxonomy="true" ma:internalName="c9cd366cc722410295b9eacffbd73909" ma:taxonomyFieldName="Aktivitetskategori" ma:displayName="Aktivitetskategori" ma:fieldId="{c9cd366c-c722-4102-95b9-eacffbd73909}" ma:sspId="c94f65f0-adaa-4e77-b268-a4f99eefe5fc" ma:termSetId="87ed9f0f-1fdd-47f5-a4b5-c96124763a1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iarienummer" ma:index="17" nillable="true" ma:displayName="Diarienummer" ma:description="" ma:internalName="Diarienummer">
      <xsd:simpleType>
        <xsd:restriction base="dms:Text"/>
      </xsd:simpleType>
    </xsd:element>
    <xsd:element name="Nyckelord" ma:index="18" nillable="true" ma:displayName="Nyckelord" ma:description="" ma:internalName="Nyckelord">
      <xsd:simpleType>
        <xsd:restriction base="dms:Text"/>
      </xsd:simpleType>
    </xsd:element>
    <xsd:element name="Sekretess" ma:index="19" nillable="true" ma:displayName="Sekretess m.m." ma:description="Dokumentet innehåller uppgifter som kan antas vara hemliga enligt SekrL eller som är mycket skyddsvärda av någon annan anledning." ma:internalName="Sekretess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f5e9b5-313a-4f1e-a174-4bdca5e41a49" elementFormDefault="qualified">
    <xsd:import namespace="http://schemas.microsoft.com/office/2006/documentManagement/types"/>
    <xsd:import namespace="http://schemas.microsoft.com/office/infopath/2007/PartnerControls"/>
    <xsd:element name="RKOrdnaClass" ma:index="20" nillable="true" ma:displayName="Klass" ma:hidden="true" ma:internalName="RKOrdnaClass" ma:readOnly="false">
      <xsd:simpleType>
        <xsd:restriction base="dms:Text"/>
      </xsd:simpleType>
    </xsd:element>
    <xsd:element name="RKOrdnaCheckInComment" ma:index="22" nillable="true" ma:displayName="Incheckningskommentar" ma:hidden="true" ma:internalName="RKOrdnaCheckInComment" ma:readOnly="fals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 ma:displayName="Kategori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Urls xmlns="http://schemas.microsoft.com/sharepoint/v3/contenttype/forms/url">
  <Edit>_layouts/RK.Dhs/RKEditForm.aspx</Edit>
  <New>_layouts/RK.Dhs/RKEditForm.aspx</New>
</FormUrls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KOrdnaCheckInComment xmlns="15f5e9b5-313a-4f1e-a174-4bdca5e41a49" xsi:nil="true"/>
    <Diarienummer xmlns="8fbfc82b-9928-4259-9a8e-18d6f4de55bc" xsi:nil="true"/>
    <TaxCatchAll xmlns="8fbfc82b-9928-4259-9a8e-18d6f4de55bc"/>
    <Nyckelord xmlns="8fbfc82b-9928-4259-9a8e-18d6f4de55bc" xsi:nil="true"/>
    <c9cd366cc722410295b9eacffbd73909 xmlns="8fbfc82b-9928-4259-9a8e-18d6f4de55bc">
      <Terms xmlns="http://schemas.microsoft.com/office/infopath/2007/PartnerControls"/>
    </c9cd366cc722410295b9eacffbd73909>
    <RKOrdnaClass xmlns="15f5e9b5-313a-4f1e-a174-4bdca5e41a49" xsi:nil="true"/>
    <k46d94c0acf84ab9a79866a9d8b1905f xmlns="8fbfc82b-9928-4259-9a8e-18d6f4de55bc">
      <Terms xmlns="http://schemas.microsoft.com/office/infopath/2007/PartnerControls"/>
    </k46d94c0acf84ab9a79866a9d8b1905f>
    <Sekretess xmlns="8fbfc82b-9928-4259-9a8e-18d6f4de55bc">false</Sekretess>
    <_dlc_DocId xmlns="8fbfc82b-9928-4259-9a8e-18d6f4de55bc">MZAP3RPCJYWS-3-1199</_dlc_DocId>
    <_dlc_DocIdUrl xmlns="8fbfc82b-9928-4259-9a8e-18d6f4de55bc">
      <Url>http://rkdhs-ud/enhet/ec/_layouts/DocIdRedir.aspx?ID=MZAP3RPCJYWS-3-1199</Url>
      <Description>MZAP3RPCJYWS-3-1199</Description>
    </_dlc_DocIdUrl>
  </documentManagement>
</p:properties>
</file>

<file path=customXml/itemProps1.xml><?xml version="1.0" encoding="utf-8"?>
<ds:datastoreItem xmlns:ds="http://schemas.openxmlformats.org/officeDocument/2006/customXml" ds:itemID="{4A603D16-750D-424E-9A15-7A1C92287E0D}"/>
</file>

<file path=customXml/itemProps2.xml><?xml version="1.0" encoding="utf-8"?>
<ds:datastoreItem xmlns:ds="http://schemas.openxmlformats.org/officeDocument/2006/customXml" ds:itemID="{2FCC9CC2-B360-4BC2-90EA-B399230D9E64}"/>
</file>

<file path=customXml/itemProps3.xml><?xml version="1.0" encoding="utf-8"?>
<ds:datastoreItem xmlns:ds="http://schemas.openxmlformats.org/officeDocument/2006/customXml" ds:itemID="{FDB573C4-DD8C-4A5E-9F57-DE9A5D4EC316}"/>
</file>

<file path=customXml/itemProps4.xml><?xml version="1.0" encoding="utf-8"?>
<ds:datastoreItem xmlns:ds="http://schemas.openxmlformats.org/officeDocument/2006/customXml" ds:itemID="{F1120581-8986-4349-B14C-46C065C6308B}"/>
</file>

<file path=customXml/itemProps5.xml><?xml version="1.0" encoding="utf-8"?>
<ds:datastoreItem xmlns:ds="http://schemas.openxmlformats.org/officeDocument/2006/customXml" ds:itemID="{03E35C3C-0712-4186-83E5-25703FD6CE71}"/>
</file>

<file path=customXml/itemProps6.xml><?xml version="1.0" encoding="utf-8"?>
<ds:datastoreItem xmlns:ds="http://schemas.openxmlformats.org/officeDocument/2006/customXml" ds:itemID="{53D0C148-AC60-4A2C-B537-AF817C3903D7}"/>
</file>

<file path=docProps/app.xml><?xml version="1.0" encoding="utf-8"?>
<Properties xmlns="http://schemas.openxmlformats.org/officeDocument/2006/extended-properties" xmlns:vt="http://schemas.openxmlformats.org/officeDocument/2006/docPropsVTypes">
  <Template>Safar%20Presentation%20Template%202016</Template>
  <TotalTime>734</TotalTime>
  <Words>692</Words>
  <Application>Microsoft Office PowerPoint</Application>
  <PresentationFormat>On-screen Show (4:3)</PresentationFormat>
  <Paragraphs>144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Cambria</vt:lpstr>
      <vt:lpstr>Century Gothic</vt:lpstr>
      <vt:lpstr>Wingdings</vt:lpstr>
      <vt:lpstr>Power Point Template Safar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Jonatan Sahlin</dc:creator>
  <cp:lastModifiedBy>Jonatan Sahlin</cp:lastModifiedBy>
  <cp:revision>66</cp:revision>
  <dcterms:created xsi:type="dcterms:W3CDTF">2016-10-01T04:58:08Z</dcterms:created>
  <dcterms:modified xsi:type="dcterms:W3CDTF">2016-10-25T12:56:07Z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0x01010053E1D612BA3F4E21AA250ECD751942B300F8FF2E4121CD3E4999E0FDDBDD4482FA</vt:lpwstr>
  </property>
  <property fmtid="{D5CDD505-2E9C-101B-9397-08002B2CF9AE}" pid="3" name="_dlc_DocIdItemGuid">
    <vt:lpwstr>a28fc712-e5ca-4e17-a22d-990fad32897b</vt:lpwstr>
  </property>
  <property fmtid="{D5CDD505-2E9C-101B-9397-08002B2CF9AE}" pid="4" name="Departementsenhet">
    <vt:lpwstr/>
  </property>
  <property fmtid="{D5CDD505-2E9C-101B-9397-08002B2CF9AE}" pid="5" name="Aktivitetskategori">
    <vt:lpwstr/>
  </property>
</Properties>
</file>