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86" r:id="rId8"/>
    <p:sldMasterId id="2147483699" r:id="rId9"/>
  </p:sldMasterIdLst>
  <p:notesMasterIdLst>
    <p:notesMasterId r:id="rId36"/>
  </p:notesMasterIdLst>
  <p:sldIdLst>
    <p:sldId id="403" r:id="rId10"/>
    <p:sldId id="415" r:id="rId11"/>
    <p:sldId id="416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270" r:id="rId21"/>
    <p:sldId id="288" r:id="rId22"/>
    <p:sldId id="265" r:id="rId23"/>
    <p:sldId id="340" r:id="rId24"/>
    <p:sldId id="279" r:id="rId25"/>
    <p:sldId id="346" r:id="rId26"/>
    <p:sldId id="297" r:id="rId27"/>
    <p:sldId id="302" r:id="rId28"/>
    <p:sldId id="310" r:id="rId29"/>
    <p:sldId id="308" r:id="rId30"/>
    <p:sldId id="361" r:id="rId31"/>
    <p:sldId id="325" r:id="rId32"/>
    <p:sldId id="400" r:id="rId33"/>
    <p:sldId id="413" r:id="rId34"/>
    <p:sldId id="41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CE6"/>
    <a:srgbClr val="CC0099"/>
    <a:srgbClr val="25F715"/>
    <a:srgbClr val="5014F8"/>
    <a:srgbClr val="18EAF4"/>
    <a:srgbClr val="DC5530"/>
    <a:srgbClr val="3E852B"/>
    <a:srgbClr val="E6FA2A"/>
    <a:srgbClr val="FFFF99"/>
    <a:srgbClr val="A5D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1459" autoAdjust="0"/>
  </p:normalViewPr>
  <p:slideViewPr>
    <p:cSldViewPr>
      <p:cViewPr>
        <p:scale>
          <a:sx n="86" d="100"/>
          <a:sy n="86" d="100"/>
        </p:scale>
        <p:origin x="-169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612D-F44D-465A-B9EC-599CDFC02322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35DA6-D50D-4D12-8733-A5E2AE0AC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1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5DA6-D50D-4D12-8733-A5E2AE0ACC0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4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 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5DA6-D50D-4D12-8733-A5E2AE0ACC0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92443"/>
          </a:xfrm>
          <a:solidFill>
            <a:srgbClr val="FFC000"/>
          </a:solidFill>
        </p:spPr>
        <p:txBody>
          <a:bodyPr>
            <a:spAutoFit/>
          </a:bodyPr>
          <a:lstStyle>
            <a:lvl1pPr marL="0" indent="0" algn="ctr">
              <a:buNone/>
              <a:defRPr sz="2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6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5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8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8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92443"/>
          </a:xfrm>
          <a:solidFill>
            <a:srgbClr val="FFC000"/>
          </a:solidFill>
        </p:spPr>
        <p:txBody>
          <a:bodyPr>
            <a:spAutoFit/>
          </a:bodyPr>
          <a:lstStyle>
            <a:lvl1pPr marL="0" indent="0" algn="ctr">
              <a:buNone/>
              <a:defRPr sz="2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0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00548"/>
          </a:xfrm>
        </p:spPr>
        <p:txBody>
          <a:bodyPr>
            <a:spAutoFit/>
          </a:bodyPr>
          <a:lstStyle>
            <a:lvl1pPr marL="0" indent="0">
              <a:buNone/>
              <a:defRPr sz="2600">
                <a:effectLst/>
                <a:latin typeface="Franklin Gothic Book" pitchFamily="34" charset="0"/>
              </a:defRPr>
            </a:lvl1pPr>
            <a:lvl2pPr>
              <a:defRPr sz="2400">
                <a:effectLst/>
                <a:latin typeface="Franklin Gothic Book" pitchFamily="34" charset="0"/>
              </a:defRPr>
            </a:lvl2pPr>
            <a:lvl3pPr>
              <a:defRPr sz="2000">
                <a:effectLst/>
                <a:latin typeface="Franklin Gothic Book" pitchFamily="34" charset="0"/>
              </a:defRPr>
            </a:lvl3pPr>
            <a:lvl4pPr>
              <a:defRPr sz="1800">
                <a:effectLst/>
                <a:latin typeface="Franklin Gothic Book" pitchFamily="34" charset="0"/>
              </a:defRPr>
            </a:lvl4pPr>
            <a:lvl5pPr>
              <a:defRPr sz="1800">
                <a:effectLst/>
                <a:latin typeface="Franklin Gothic Book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8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8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заголовкаиииии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Чиииииетвертый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err="1" smtClean="0"/>
              <a:t>ииииии</a:t>
            </a:r>
            <a:endParaRPr lang="ru-RU" dirty="0" smtClean="0"/>
          </a:p>
          <a:p>
            <a:pPr lvl="1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0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8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1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00548"/>
          </a:xfrm>
        </p:spPr>
        <p:txBody>
          <a:bodyPr>
            <a:spAutoFit/>
          </a:bodyPr>
          <a:lstStyle>
            <a:lvl1pPr marL="0" indent="0">
              <a:buNone/>
              <a:defRPr sz="2600">
                <a:effectLst/>
                <a:latin typeface="Franklin Gothic Book" pitchFamily="34" charset="0"/>
              </a:defRPr>
            </a:lvl1pPr>
            <a:lvl2pPr>
              <a:defRPr sz="2400">
                <a:effectLst/>
                <a:latin typeface="Franklin Gothic Book" pitchFamily="34" charset="0"/>
              </a:defRPr>
            </a:lvl2pPr>
            <a:lvl3pPr>
              <a:defRPr sz="2000">
                <a:effectLst/>
                <a:latin typeface="Franklin Gothic Book" pitchFamily="34" charset="0"/>
              </a:defRPr>
            </a:lvl3pPr>
            <a:lvl4pPr>
              <a:defRPr sz="1800">
                <a:effectLst/>
                <a:latin typeface="Franklin Gothic Book" pitchFamily="34" charset="0"/>
              </a:defRPr>
            </a:lvl4pPr>
            <a:lvl5pPr>
              <a:defRPr sz="1800">
                <a:effectLst/>
                <a:latin typeface="Franklin Gothic Book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01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33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27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68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92443"/>
          </a:xfrm>
          <a:solidFill>
            <a:srgbClr val="FFC000"/>
          </a:solidFill>
        </p:spPr>
        <p:txBody>
          <a:bodyPr>
            <a:spAutoFit/>
          </a:bodyPr>
          <a:lstStyle>
            <a:lvl1pPr marL="0" indent="0" algn="ctr">
              <a:buNone/>
              <a:defRPr sz="2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7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00548"/>
          </a:xfrm>
        </p:spPr>
        <p:txBody>
          <a:bodyPr>
            <a:spAutoFit/>
          </a:bodyPr>
          <a:lstStyle>
            <a:lvl1pPr marL="0" indent="0">
              <a:buNone/>
              <a:defRPr sz="2600">
                <a:effectLst/>
                <a:latin typeface="Franklin Gothic Book" pitchFamily="34" charset="0"/>
              </a:defRPr>
            </a:lvl1pPr>
            <a:lvl2pPr>
              <a:defRPr sz="2400">
                <a:effectLst/>
                <a:latin typeface="Franklin Gothic Book" pitchFamily="34" charset="0"/>
              </a:defRPr>
            </a:lvl2pPr>
            <a:lvl3pPr>
              <a:defRPr sz="2000">
                <a:effectLst/>
                <a:latin typeface="Franklin Gothic Book" pitchFamily="34" charset="0"/>
              </a:defRPr>
            </a:lvl3pPr>
            <a:lvl4pPr>
              <a:defRPr sz="1800">
                <a:effectLst/>
                <a:latin typeface="Franklin Gothic Book" pitchFamily="34" charset="0"/>
              </a:defRPr>
            </a:lvl4pPr>
            <a:lvl5pPr>
              <a:defRPr sz="1800">
                <a:effectLst/>
                <a:latin typeface="Franklin Gothic Book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5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7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заголовкаиииии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Чиииииетвертый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err="1" smtClean="0"/>
              <a:t>ииииии</a:t>
            </a:r>
            <a:endParaRPr lang="ru-RU" dirty="0" smtClean="0"/>
          </a:p>
          <a:p>
            <a:pPr lvl="1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7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94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0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89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56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24933" y="3159696"/>
            <a:ext cx="4094134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ТОО«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AGROMEAN</a:t>
            </a: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63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14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1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8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заголовкаиииии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Чиииииетвертый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err="1" smtClean="0"/>
              <a:t>ииииии</a:t>
            </a:r>
            <a:endParaRPr lang="ru-RU" dirty="0" smtClean="0"/>
          </a:p>
          <a:p>
            <a:pPr lvl="1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0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5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3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2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file:///C:\..\DOCUME~1\valeriya.lee\LOCALS~1\Temp\FineReader10\media\image1.jp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1844"/>
            <a:ext cx="7315200" cy="41148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3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4" y="1196692"/>
            <a:ext cx="7680960" cy="4320540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2" y="1268760"/>
            <a:ext cx="7802880" cy="4389120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5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ma_1\Desktop\АНАРААРА\7936123-the-scattered-bag-with-wheat-of-a-g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..\DOCUME~1\valeriya.lee\LOCALS~1\Temp\FineReader10\media\image1.jpe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1466"/>
            <a:ext cx="1563861" cy="14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520786"/>
            <a:ext cx="53103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smtClean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AGROMEAN</a:t>
            </a:r>
            <a:r>
              <a:rPr lang="ru-RU" sz="4800" b="1" dirty="0" smtClean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  </a:t>
            </a:r>
            <a:endParaRPr lang="en-US" sz="4800" b="1" dirty="0" smtClean="0">
              <a:ln/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4800" b="1" dirty="0" smtClean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GROUP OF COMPANIES</a:t>
            </a:r>
            <a:endParaRPr lang="en-US" sz="4800" b="1" dirty="0">
              <a:ln/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3200" b="1" dirty="0" smtClean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2016</a:t>
            </a:r>
            <a:r>
              <a:rPr lang="ru-RU" sz="4800" b="1" dirty="0">
                <a:ln/>
                <a:solidFill>
                  <a:srgbClr val="9BBB59"/>
                </a:solidFill>
                <a:latin typeface="Arial Black" panose="020B0A04020102020204" pitchFamily="34" charset="0"/>
              </a:rPr>
              <a:t/>
            </a:r>
            <a:br>
              <a:rPr lang="ru-RU" sz="4800" b="1" dirty="0">
                <a:ln/>
                <a:solidFill>
                  <a:srgbClr val="9BBB59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29" y="1559395"/>
            <a:ext cx="1749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836713"/>
            <a:ext cx="5004048" cy="553332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</a:t>
            </a:r>
            <a:endParaRPr lang="ru-RU" sz="3200" dirty="0">
              <a:latin typeface="Times New Roman"/>
              <a:ea typeface="Times New Roman"/>
            </a:endParaRPr>
          </a:p>
          <a:p>
            <a:pPr lvl="0" algn="ctr"/>
            <a: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r>
              <a:rPr lang="en-US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 </a:t>
            </a:r>
            <a: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company has </a:t>
            </a:r>
            <a:endParaRPr lang="en-US" sz="3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been </a:t>
            </a:r>
            <a:r>
              <a:rPr lang="en-US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operating since 1997.</a:t>
            </a:r>
          </a:p>
          <a:p>
            <a:pPr lvl="0" algn="ctr">
              <a:spcBef>
                <a:spcPts val="0"/>
              </a:spcBef>
            </a:pPr>
            <a:r>
              <a:rPr lang="ru-RU" sz="2800" b="1" spc="100" dirty="0" smtClean="0">
                <a:solidFill>
                  <a:prstClr val="black"/>
                </a:solidFill>
                <a:latin typeface="Tahoma"/>
                <a:ea typeface="Times New Roman"/>
                <a:cs typeface="Franklin Gothic Medium Cond"/>
              </a:rPr>
              <a:t>      </a:t>
            </a:r>
            <a:r>
              <a:rPr lang="en-US" sz="2800" b="1" spc="100" dirty="0">
                <a:solidFill>
                  <a:prstClr val="black"/>
                </a:solidFill>
                <a:latin typeface="Tahoma"/>
                <a:ea typeface="Times New Roman"/>
                <a:cs typeface="Franklin Gothic Medium Cond"/>
              </a:rPr>
              <a:t>The main activity of AGROMEAN LLP is export and promotion of Kazakhstan grain, oilseeds and processing products to the global market.</a:t>
            </a:r>
          </a:p>
          <a:p>
            <a:pPr lvl="0" algn="ctr">
              <a:spcBef>
                <a:spcPts val="0"/>
              </a:spcBef>
            </a:pPr>
            <a:endParaRPr lang="ru-RU" sz="28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Mama_1\Desktop\АНАРААРА\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0" y="764704"/>
            <a:ext cx="3620397" cy="255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Mama_1\Desktop\АНАРААРА\сыпится зерн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3" y="3933056"/>
            <a:ext cx="3655465" cy="24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69710" y="1124744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     </a:t>
            </a:r>
            <a:endParaRPr lang="en-US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57" y="94257"/>
            <a:ext cx="1030059" cy="97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57" y="1067732"/>
            <a:ext cx="1078755" cy="3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58869280_kartark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684" y="2117747"/>
            <a:ext cx="8074317" cy="4525963"/>
          </a:xfrm>
          <a:prstGeom prst="borderCallout1">
            <a:avLst>
              <a:gd name="adj1" fmla="val 41184"/>
              <a:gd name="adj2" fmla="val 17792"/>
              <a:gd name="adj3" fmla="val 112500"/>
              <a:gd name="adj4" fmla="val -38333"/>
            </a:avLst>
          </a:prstGeom>
        </p:spPr>
      </p:pic>
      <p:sp>
        <p:nvSpPr>
          <p:cNvPr id="7" name="Выноска 1 (граница и черта) 6"/>
          <p:cNvSpPr/>
          <p:nvPr/>
        </p:nvSpPr>
        <p:spPr>
          <a:xfrm>
            <a:off x="7044613" y="2607463"/>
            <a:ext cx="1857388" cy="821537"/>
          </a:xfrm>
          <a:prstGeom prst="accentBorderCallout1">
            <a:avLst>
              <a:gd name="adj1" fmla="val 18750"/>
              <a:gd name="adj2" fmla="val -8333"/>
              <a:gd name="adj3" fmla="val 105936"/>
              <a:gd name="adj4" fmla="val -41363"/>
            </a:avLst>
          </a:prstGeom>
          <a:solidFill>
            <a:srgbClr val="FF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 </a:t>
            </a:r>
            <a:r>
              <a:rPr lang="en-US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elevator and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1 flour mill in 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Pavlodar Region</a:t>
            </a:r>
            <a:r>
              <a:rPr lang="en-US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6500826" y="4286256"/>
            <a:ext cx="2175630" cy="714380"/>
          </a:xfrm>
          <a:prstGeom prst="accentBorderCallout1">
            <a:avLst>
              <a:gd name="adj1" fmla="val 18750"/>
              <a:gd name="adj2" fmla="val -8333"/>
              <a:gd name="adj3" fmla="val -209718"/>
              <a:gd name="adj4" fmla="val -5626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 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elevator and</a:t>
            </a:r>
            <a:endParaRPr lang="ru-RU" sz="14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1 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flour mill </a:t>
            </a:r>
            <a:r>
              <a:rPr lang="en-US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in North 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Kazakhstan Region.</a:t>
            </a:r>
            <a:endParaRPr lang="ru-RU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3436607" y="5000636"/>
            <a:ext cx="1857388" cy="804058"/>
          </a:xfrm>
          <a:prstGeom prst="accentBorderCallout1">
            <a:avLst>
              <a:gd name="adj1" fmla="val 18750"/>
              <a:gd name="adj2" fmla="val -8333"/>
              <a:gd name="adj3" fmla="val -169974"/>
              <a:gd name="adj4" fmla="val 89666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2 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elevators </a:t>
            </a:r>
            <a:r>
              <a:rPr lang="en-US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and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1 flour mill in the </a:t>
            </a:r>
            <a:r>
              <a:rPr lang="en-US" sz="14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Akmola</a:t>
            </a:r>
            <a:r>
              <a:rPr lang="en-US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 region.</a:t>
            </a:r>
            <a:endParaRPr lang="ru-RU" sz="1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86512" y="3349275"/>
            <a:ext cx="214314" cy="2143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79223" y="2607463"/>
            <a:ext cx="214314" cy="2143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72066" y="3556447"/>
            <a:ext cx="214314" cy="2143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71934" y="3286124"/>
            <a:ext cx="214314" cy="2143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43768" y="5214950"/>
            <a:ext cx="214314" cy="21431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Выноска 1 (граница и черта) 16"/>
          <p:cNvSpPr/>
          <p:nvPr/>
        </p:nvSpPr>
        <p:spPr>
          <a:xfrm>
            <a:off x="1785918" y="3857628"/>
            <a:ext cx="1857388" cy="642942"/>
          </a:xfrm>
          <a:prstGeom prst="accentBorderCallout1">
            <a:avLst>
              <a:gd name="adj1" fmla="val -3130"/>
              <a:gd name="adj2" fmla="val 109063"/>
              <a:gd name="adj3" fmla="val -58166"/>
              <a:gd name="adj4" fmla="val 124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5 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elevators in </a:t>
            </a:r>
            <a:r>
              <a:rPr lang="en-US" sz="14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Kostanay</a:t>
            </a:r>
            <a:r>
              <a:rPr lang="en-US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Region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Выноска 1 (граница и черта) 17"/>
          <p:cNvSpPr/>
          <p:nvPr/>
        </p:nvSpPr>
        <p:spPr>
          <a:xfrm>
            <a:off x="3851920" y="6000768"/>
            <a:ext cx="2160240" cy="642942"/>
          </a:xfrm>
          <a:prstGeom prst="accentBorderCallout1">
            <a:avLst>
              <a:gd name="adj1" fmla="val -3130"/>
              <a:gd name="adj2" fmla="val 109063"/>
              <a:gd name="adj3" fmla="val -96563"/>
              <a:gd name="adj4" fmla="val 161505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 </a:t>
            </a:r>
            <a:r>
              <a:rPr lang="en-US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elevator in the Almaty region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444801" cy="12289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45720" lvl="0">
              <a:spcBef>
                <a:spcPct val="20000"/>
              </a:spcBef>
            </a:pPr>
            <a:r>
              <a:rPr lang="ru-RU" sz="2700" spc="15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700" spc="15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sz="2400" b="0" spc="1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The group of companies includes </a:t>
            </a:r>
            <a:r>
              <a:rPr lang="en-US" sz="2400" b="0" spc="100" dirty="0">
                <a:solidFill>
                  <a:srgbClr val="5014F8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10 elevators </a:t>
            </a:r>
            <a:r>
              <a:rPr lang="en-US" sz="2400" b="0" spc="1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and </a:t>
            </a:r>
            <a:r>
              <a:rPr lang="en-US" sz="2400" b="0" spc="100" dirty="0">
                <a:solidFill>
                  <a:srgbClr val="5014F8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3 flour mill </a:t>
            </a:r>
            <a:r>
              <a:rPr lang="en-US" sz="2400" b="0" spc="1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in the major grain-producing regions of Kazakhstan</a:t>
            </a:r>
            <a:r>
              <a:rPr lang="ru-RU" sz="2000" spc="150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000" spc="150" dirty="0">
                <a:solidFill>
                  <a:srgbClr val="FFC000"/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40059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</a:t>
            </a:r>
            <a:endParaRPr lang="ru-RU" sz="3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7104" y="21914"/>
            <a:ext cx="5777384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spc="100" dirty="0" smtClean="0">
              <a:solidFill>
                <a:srgbClr val="0070C0"/>
              </a:solidFill>
              <a:latin typeface="Arial Black" panose="020B0A04020102020204" pitchFamily="34" charset="0"/>
              <a:ea typeface="Times New Roman"/>
              <a:cs typeface="Franklin Gothic Medium Cond"/>
            </a:endParaRPr>
          </a:p>
          <a:p>
            <a:pPr>
              <a:spcBef>
                <a:spcPct val="20000"/>
              </a:spcBef>
            </a:pPr>
            <a:endParaRPr lang="ru-RU" sz="2400" spc="100" dirty="0">
              <a:solidFill>
                <a:srgbClr val="0070C0"/>
              </a:solidFill>
              <a:latin typeface="Arial Black" panose="020B0A04020102020204" pitchFamily="34" charset="0"/>
              <a:ea typeface="Times New Roman"/>
              <a:cs typeface="Franklin Gothic Medium Cond"/>
            </a:endParaRPr>
          </a:p>
          <a:p>
            <a:pPr algn="r">
              <a:spcBef>
                <a:spcPct val="20000"/>
              </a:spcBef>
            </a:pPr>
            <a:r>
              <a:rPr lang="ru-RU" sz="2400" spc="1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</a:t>
            </a:r>
            <a:r>
              <a:rPr lang="en-US" sz="2400" spc="1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       </a:t>
            </a:r>
            <a:r>
              <a:rPr lang="en-US" sz="1200" b="1" spc="100" dirty="0" smtClean="0">
                <a:solidFill>
                  <a:prstClr val="black"/>
                </a:solidFill>
                <a:latin typeface="Franklin Gothic Book" pitchFamily="34" charset="0"/>
                <a:ea typeface="Times New Roman"/>
                <a:cs typeface="Franklin Gothic Medium Cond"/>
              </a:rPr>
              <a:t>AGROMEAN</a:t>
            </a:r>
            <a:endParaRPr lang="en-US" sz="2000" spc="100" dirty="0" smtClean="0">
              <a:solidFill>
                <a:srgbClr val="FF0000"/>
              </a:solidFill>
              <a:latin typeface="Arial Black" panose="020B0A04020102020204" pitchFamily="34" charset="0"/>
              <a:ea typeface="Times New Roman"/>
              <a:cs typeface="Franklin Gothic Medium Cond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46" y="113289"/>
            <a:ext cx="10302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4546" y="1381125"/>
            <a:ext cx="50094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pc="1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The company has its own mobile fleet of new rail cars:</a:t>
            </a:r>
          </a:p>
          <a:p>
            <a:pPr lvl="0" algn="ctr"/>
            <a:r>
              <a:rPr lang="en-US" spc="1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-420 </a:t>
            </a:r>
            <a:r>
              <a:rPr lang="en-US" spc="1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Grain with increased</a:t>
            </a:r>
            <a:endParaRPr lang="en-US" spc="100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  <a:cs typeface="Franklin Gothic Medium Cond"/>
            </a:endParaRPr>
          </a:p>
          <a:p>
            <a:pPr lvl="0" algn="ctr"/>
            <a:r>
              <a:rPr lang="en-US" spc="1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capacity </a:t>
            </a:r>
            <a:r>
              <a:rPr lang="en-US" spc="1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(110 cubic meters).</a:t>
            </a:r>
          </a:p>
          <a:p>
            <a:pPr lvl="0" algn="ctr"/>
            <a:r>
              <a:rPr lang="en-US" spc="1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-30 Tank for storage and</a:t>
            </a:r>
          </a:p>
          <a:p>
            <a:pPr lvl="0" algn="ctr"/>
            <a:r>
              <a:rPr lang="en-US" spc="1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transportation of vegetable oils.</a:t>
            </a:r>
          </a:p>
          <a:p>
            <a:pPr lvl="0" algn="ctr"/>
            <a:r>
              <a:rPr lang="en-US" spc="1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   </a:t>
            </a:r>
            <a:r>
              <a:rPr lang="ru-RU" spc="1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 </a:t>
            </a:r>
            <a:r>
              <a:rPr lang="en-US" spc="1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In December 2013 </a:t>
            </a:r>
            <a:r>
              <a:rPr lang="en-US" spc="1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we had </a:t>
            </a:r>
            <a:r>
              <a:rPr lang="en-US" spc="1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put into operation a modern laboratory, manufactured in Italy, for the determination of more than 200 residues of pesticides, herbicides, insecticides, GMO and salmonella.</a:t>
            </a:r>
          </a:p>
          <a:p>
            <a:pPr algn="ctr"/>
            <a:r>
              <a:rPr lang="en-US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The </a:t>
            </a:r>
            <a:r>
              <a:rPr lang="en-US" spc="100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laboratory is unique and the only one in Kazakhstan and Central Asia.</a:t>
            </a:r>
          </a:p>
          <a:p>
            <a:pPr lvl="0" algn="ctr"/>
            <a:r>
              <a:rPr lang="ru-RU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.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  <a:ea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3" y="600651"/>
            <a:ext cx="3462337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9" y="4116242"/>
            <a:ext cx="33226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51292"/>
            <a:ext cx="19637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7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sz="3600" b="1" u="sng" spc="100" dirty="0" err="1">
                <a:solidFill>
                  <a:srgbClr val="7030A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Esil</a:t>
            </a:r>
            <a:r>
              <a:rPr lang="en-US" sz="3600" b="1" u="sng" spc="100" dirty="0">
                <a:solidFill>
                  <a:srgbClr val="7030A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Den </a:t>
            </a:r>
            <a:r>
              <a:rPr lang="en-US" sz="3600" b="1" u="sng" spc="100" dirty="0" smtClean="0">
                <a:solidFill>
                  <a:srgbClr val="7030A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LLP</a:t>
            </a:r>
            <a:endParaRPr lang="ru-RU" sz="3600" u="sng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499992" cy="56166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700" b="1" dirty="0" smtClean="0">
                <a:solidFill>
                  <a:srgbClr val="7030A0"/>
                </a:solidFill>
                <a:latin typeface="Tahoma"/>
                <a:ea typeface="Times New Roman"/>
              </a:rPr>
              <a:t>       </a:t>
            </a:r>
            <a:r>
              <a:rPr lang="en-US" sz="1700" b="1" dirty="0" smtClean="0">
                <a:solidFill>
                  <a:srgbClr val="7030A0"/>
                </a:solidFill>
                <a:latin typeface="Tahoma"/>
                <a:ea typeface="Times New Roman"/>
              </a:rPr>
              <a:t>The </a:t>
            </a:r>
            <a:r>
              <a:rPr lang="en-US" sz="1900" b="1" dirty="0" smtClean="0">
                <a:solidFill>
                  <a:srgbClr val="7030A0"/>
                </a:solidFill>
                <a:latin typeface="Tahoma"/>
                <a:ea typeface="Times New Roman"/>
              </a:rPr>
              <a:t>elevator </a:t>
            </a:r>
            <a:r>
              <a:rPr lang="en-US" sz="1900" b="1" dirty="0">
                <a:solidFill>
                  <a:srgbClr val="7030A0"/>
                </a:solidFill>
                <a:latin typeface="Tahoma"/>
                <a:ea typeface="Times New Roman"/>
              </a:rPr>
              <a:t>complex consists </a:t>
            </a:r>
            <a:r>
              <a:rPr lang="en-US" sz="1900" b="1" dirty="0" smtClean="0">
                <a:solidFill>
                  <a:srgbClr val="7030A0"/>
                </a:solidFill>
                <a:latin typeface="Tahoma"/>
                <a:ea typeface="Times New Roman"/>
              </a:rPr>
              <a:t>of the following:</a:t>
            </a:r>
            <a:endParaRPr lang="en-US" sz="1900" b="1" dirty="0">
              <a:solidFill>
                <a:srgbClr val="7030A0"/>
              </a:solidFill>
              <a:latin typeface="Tahoma"/>
              <a:ea typeface="Times New Roman"/>
            </a:endParaRPr>
          </a:p>
          <a:p>
            <a:pPr marL="0" lvl="0" indent="0">
              <a:buNone/>
            </a:pPr>
            <a:r>
              <a:rPr lang="en-US" sz="1900" b="1" dirty="0">
                <a:solidFill>
                  <a:srgbClr val="7030A0"/>
                </a:solidFill>
                <a:latin typeface="Tahoma"/>
                <a:ea typeface="Times New Roman"/>
              </a:rPr>
              <a:t>       </a:t>
            </a:r>
            <a:r>
              <a:rPr lang="en-US" sz="1900" b="1" dirty="0">
                <a:latin typeface="Tahoma"/>
                <a:ea typeface="Times New Roman"/>
              </a:rPr>
              <a:t>- </a:t>
            </a:r>
            <a:r>
              <a:rPr lang="en-US" sz="1900" b="1" dirty="0" err="1" smtClean="0">
                <a:latin typeface="Tahoma"/>
                <a:ea typeface="Times New Roman"/>
              </a:rPr>
              <a:t>Headhouse</a:t>
            </a:r>
            <a:r>
              <a:rPr lang="en-US" sz="1900" b="1" dirty="0" smtClean="0">
                <a:latin typeface="Tahoma"/>
                <a:ea typeface="Times New Roman"/>
              </a:rPr>
              <a:t>;</a:t>
            </a:r>
            <a:endParaRPr lang="en-US" sz="1900" b="1" dirty="0">
              <a:latin typeface="Tahoma"/>
              <a:ea typeface="Times New Roman"/>
            </a:endParaRPr>
          </a:p>
          <a:p>
            <a:pPr marL="0" lvl="0" indent="0">
              <a:buNone/>
            </a:pPr>
            <a:r>
              <a:rPr lang="en-US" sz="1900" b="1" dirty="0">
                <a:latin typeface="Tahoma"/>
                <a:ea typeface="Times New Roman"/>
              </a:rPr>
              <a:t>       - 6 </a:t>
            </a:r>
            <a:r>
              <a:rPr lang="en-US" sz="1900" b="1" dirty="0" smtClean="0">
                <a:latin typeface="Tahoma"/>
                <a:ea typeface="Times New Roman"/>
              </a:rPr>
              <a:t>grain storage sections;</a:t>
            </a:r>
            <a:endParaRPr lang="en-US" sz="1900" b="1" dirty="0">
              <a:latin typeface="Tahoma"/>
              <a:ea typeface="Times New Roman"/>
            </a:endParaRPr>
          </a:p>
          <a:p>
            <a:pPr marL="0" lvl="0" indent="0">
              <a:buNone/>
            </a:pPr>
            <a:r>
              <a:rPr lang="en-US" sz="1900" b="1" dirty="0">
                <a:latin typeface="Tahoma"/>
                <a:ea typeface="Times New Roman"/>
              </a:rPr>
              <a:t>       - </a:t>
            </a:r>
            <a:r>
              <a:rPr lang="en-US" sz="1900" b="1" dirty="0" smtClean="0">
                <a:latin typeface="Tahoma"/>
                <a:ea typeface="Times New Roman"/>
              </a:rPr>
              <a:t>grain dumps;</a:t>
            </a:r>
            <a:endParaRPr lang="en-US" sz="1900" b="1" dirty="0">
              <a:latin typeface="Tahoma"/>
              <a:ea typeface="Times New Roman"/>
            </a:endParaRPr>
          </a:p>
          <a:p>
            <a:pPr marL="0" lvl="0" indent="0">
              <a:buNone/>
            </a:pPr>
            <a:r>
              <a:rPr lang="en-US" sz="1900" b="1" dirty="0">
                <a:latin typeface="Tahoma"/>
                <a:ea typeface="Times New Roman"/>
              </a:rPr>
              <a:t>       - Receiving and crossing device </a:t>
            </a:r>
            <a:r>
              <a:rPr lang="en-US" sz="1900" b="1" dirty="0" smtClean="0">
                <a:latin typeface="Tahoma"/>
                <a:ea typeface="Times New Roman"/>
              </a:rPr>
              <a:t>on railway, </a:t>
            </a:r>
          </a:p>
          <a:p>
            <a:pPr marL="0" lvl="0" indent="0">
              <a:buNone/>
            </a:pPr>
            <a:r>
              <a:rPr lang="en-US" sz="1900" b="1" dirty="0">
                <a:latin typeface="Tahoma"/>
                <a:ea typeface="Times New Roman"/>
              </a:rPr>
              <a:t> </a:t>
            </a:r>
            <a:r>
              <a:rPr lang="en-US" sz="1900" b="1" dirty="0" smtClean="0">
                <a:latin typeface="Tahoma"/>
                <a:ea typeface="Times New Roman"/>
              </a:rPr>
              <a:t>      - truck and rail way transport weigh houses;</a:t>
            </a:r>
            <a:endParaRPr lang="en-US" sz="1900" b="1" dirty="0">
              <a:latin typeface="Tahoma"/>
              <a:ea typeface="Times New Roman"/>
            </a:endParaRPr>
          </a:p>
          <a:p>
            <a:pPr marL="0" lvl="0" indent="0">
              <a:buNone/>
            </a:pPr>
            <a:r>
              <a:rPr lang="en-US" sz="1900" b="1" dirty="0">
                <a:latin typeface="Tahoma"/>
                <a:ea typeface="Times New Roman"/>
              </a:rPr>
              <a:t>       - Grain </a:t>
            </a:r>
            <a:r>
              <a:rPr lang="en-US" sz="1900" b="1" dirty="0" smtClean="0">
                <a:latin typeface="Tahoma"/>
                <a:ea typeface="Times New Roman"/>
              </a:rPr>
              <a:t>dryers;</a:t>
            </a:r>
            <a:r>
              <a:rPr lang="ru-RU" sz="1700" b="1" dirty="0">
                <a:latin typeface="Tahoma"/>
                <a:ea typeface="Times New Roman"/>
              </a:rPr>
              <a:t> </a:t>
            </a:r>
            <a:endParaRPr lang="ru-RU" sz="1700" b="1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1700" b="1" dirty="0" smtClean="0">
                <a:solidFill>
                  <a:srgbClr val="7030A0"/>
                </a:solidFill>
                <a:latin typeface="Tahoma"/>
                <a:ea typeface="Times New Roman"/>
              </a:rPr>
              <a:t>     </a:t>
            </a:r>
            <a:endParaRPr lang="ru-RU" sz="7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C:\Users\Mama_1\Desktop\АНАРААРА\есиль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32048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0655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3429000"/>
            <a:ext cx="4392488" cy="328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700" b="1" dirty="0" smtClean="0">
                <a:solidFill>
                  <a:srgbClr val="7030A0"/>
                </a:solidFill>
                <a:latin typeface="Tahoma"/>
                <a:ea typeface="Times New Roman"/>
              </a:rPr>
              <a:t>Shipment of grain is carrying out by cars and railway transport.</a:t>
            </a:r>
          </a:p>
          <a:p>
            <a:pPr lvl="0" algn="ctr">
              <a:spcBef>
                <a:spcPct val="20000"/>
              </a:spcBef>
            </a:pPr>
            <a:r>
              <a:rPr lang="en-US" sz="1700" b="1" dirty="0">
                <a:solidFill>
                  <a:srgbClr val="00B050"/>
                </a:solidFill>
                <a:latin typeface="Tahoma"/>
                <a:ea typeface="Times New Roman"/>
              </a:rPr>
              <a:t>The company owns a railway deadlock and diesel locomotives for </a:t>
            </a:r>
            <a:r>
              <a:rPr lang="en-US" sz="1700" b="1" dirty="0" smtClean="0">
                <a:solidFill>
                  <a:srgbClr val="00B050"/>
                </a:solidFill>
                <a:latin typeface="Tahoma"/>
                <a:ea typeface="Times New Roman"/>
              </a:rPr>
              <a:t>shunting</a:t>
            </a:r>
            <a:r>
              <a:rPr lang="ru-RU" sz="1700" b="1" dirty="0" smtClean="0">
                <a:solidFill>
                  <a:srgbClr val="00B050"/>
                </a:solidFill>
                <a:latin typeface="Tahoma"/>
                <a:ea typeface="Times New Roman"/>
              </a:rPr>
              <a:t>.</a:t>
            </a:r>
            <a:endParaRPr lang="ru-RU" sz="1700" b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lvl="0" algn="ctr">
              <a:spcBef>
                <a:spcPct val="20000"/>
              </a:spcBef>
            </a:pPr>
            <a:r>
              <a:rPr lang="en-US" sz="1700" b="1" dirty="0" smtClean="0">
                <a:solidFill>
                  <a:prstClr val="black"/>
                </a:solidFill>
                <a:latin typeface="Tahoma"/>
                <a:ea typeface="Times New Roman"/>
              </a:rPr>
              <a:t>Turnover per day is</a:t>
            </a:r>
          </a:p>
          <a:p>
            <a:pPr lvl="0" algn="ctr">
              <a:spcBef>
                <a:spcPct val="20000"/>
              </a:spcBef>
            </a:pPr>
            <a:r>
              <a:rPr lang="en-US" sz="1700" b="1" dirty="0" smtClean="0">
                <a:solidFill>
                  <a:prstClr val="black"/>
                </a:solidFill>
                <a:latin typeface="Tahoma"/>
                <a:ea typeface="Times New Roman"/>
              </a:rPr>
              <a:t>  50 cars.</a:t>
            </a:r>
          </a:p>
          <a:p>
            <a:pPr lvl="0" algn="ctr">
              <a:spcBef>
                <a:spcPct val="20000"/>
              </a:spcBef>
            </a:pPr>
            <a:r>
              <a:rPr lang="en-US" sz="1700" b="1" dirty="0" smtClean="0">
                <a:solidFill>
                  <a:srgbClr val="FF0000"/>
                </a:solidFill>
                <a:latin typeface="Tahoma"/>
                <a:ea typeface="Times New Roman"/>
              </a:rPr>
              <a:t>The peak capacity of grain storage sections and  warehouses is</a:t>
            </a:r>
            <a:endParaRPr lang="ru-RU" sz="1700" b="1" dirty="0" smtClean="0">
              <a:solidFill>
                <a:srgbClr val="FF0000"/>
              </a:solidFill>
              <a:latin typeface="Tahoma"/>
              <a:ea typeface="Times New Roman"/>
            </a:endParaRPr>
          </a:p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FF0000"/>
                </a:solidFill>
                <a:latin typeface="Tahoma"/>
                <a:ea typeface="Times New Roman"/>
              </a:rPr>
              <a:t>70</a:t>
            </a:r>
            <a:r>
              <a:rPr lang="ru-RU" sz="1700" b="1" dirty="0">
                <a:solidFill>
                  <a:srgbClr val="FF0000"/>
                </a:solidFill>
                <a:latin typeface="Tahoma"/>
                <a:ea typeface="Times New Roman"/>
              </a:rPr>
              <a:t> 000 </a:t>
            </a:r>
            <a:r>
              <a:rPr lang="en-US" sz="1700" b="1" dirty="0" smtClean="0">
                <a:solidFill>
                  <a:srgbClr val="FF0000"/>
                </a:solidFill>
                <a:latin typeface="Tahoma"/>
                <a:ea typeface="Times New Roman"/>
              </a:rPr>
              <a:t>tons</a:t>
            </a:r>
            <a:r>
              <a:rPr lang="ru-RU" sz="1700" b="1" dirty="0" smtClean="0">
                <a:solidFill>
                  <a:srgbClr val="FF0000"/>
                </a:solidFill>
                <a:latin typeface="Tahoma"/>
                <a:ea typeface="Times New Roman"/>
              </a:rPr>
              <a:t>.</a:t>
            </a:r>
            <a:endParaRPr lang="ru-RU" sz="17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>
              <a:spcBef>
                <a:spcPct val="20000"/>
              </a:spcBef>
            </a:pPr>
            <a:r>
              <a:rPr lang="en-US" sz="1700" b="1" dirty="0">
                <a:solidFill>
                  <a:prstClr val="black"/>
                </a:solidFill>
                <a:latin typeface="Tahoma"/>
                <a:ea typeface="Times New Roman"/>
              </a:rPr>
              <a:t>The turnover of the elevator per year </a:t>
            </a:r>
            <a:r>
              <a:rPr lang="en-US" sz="1700" b="1" dirty="0" smtClean="0">
                <a:solidFill>
                  <a:prstClr val="black"/>
                </a:solidFill>
                <a:latin typeface="Tahoma"/>
                <a:ea typeface="Times New Roman"/>
              </a:rPr>
              <a:t>is </a:t>
            </a:r>
            <a:r>
              <a:rPr lang="en-US" sz="1700" b="1" dirty="0">
                <a:solidFill>
                  <a:prstClr val="black"/>
                </a:solidFill>
                <a:latin typeface="Tahoma"/>
                <a:ea typeface="Times New Roman"/>
              </a:rPr>
              <a:t>more than 130 000 </a:t>
            </a:r>
            <a:r>
              <a:rPr lang="en-US" sz="1700" b="1" dirty="0" smtClean="0">
                <a:solidFill>
                  <a:prstClr val="black"/>
                </a:solidFill>
                <a:latin typeface="Tahoma"/>
                <a:ea typeface="Times New Roman"/>
              </a:rPr>
              <a:t>tons.</a:t>
            </a:r>
            <a:endParaRPr lang="ru-RU" sz="17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88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210146"/>
          </a:xfrm>
        </p:spPr>
        <p:txBody>
          <a:bodyPr>
            <a:normAutofit fontScale="90000"/>
          </a:bodyPr>
          <a:lstStyle/>
          <a:p>
            <a:r>
              <a:rPr lang="ru-RU" sz="3600" b="1" u="sng" spc="100" dirty="0" err="1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Granart</a:t>
            </a:r>
            <a:r>
              <a:rPr lang="ru-RU" sz="3600" u="sng" dirty="0">
                <a:solidFill>
                  <a:srgbClr val="7030A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u="sng" dirty="0">
                <a:solidFill>
                  <a:srgbClr val="7030A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u="sng" dirty="0" smtClean="0">
                <a:solidFill>
                  <a:srgbClr val="7030A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900" u="sng" dirty="0" smtClean="0">
                <a:solidFill>
                  <a:srgbClr val="7030A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  <a:ea typeface="Times New Roman"/>
              </a:rPr>
              <a:t>Address</a:t>
            </a:r>
            <a:r>
              <a:rPr lang="ru-RU" sz="18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  <a:ea typeface="Times New Roman"/>
              </a:rPr>
              <a:t>: </a:t>
            </a:r>
            <a:r>
              <a:rPr lang="en-US" sz="1800" b="1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s.</a:t>
            </a:r>
            <a:r>
              <a:rPr lang="ru-RU" sz="1800" b="1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Zhanyspay</a:t>
            </a:r>
            <a:r>
              <a:rPr lang="en-US" sz="1800" b="1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, </a:t>
            </a:r>
            <a:r>
              <a:rPr lang="en-US" sz="1800" b="1" dirty="0" err="1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Karasu</a:t>
            </a:r>
            <a:r>
              <a:rPr lang="en-US" sz="1800" b="1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 District, </a:t>
            </a:r>
            <a:r>
              <a:rPr lang="en-US" sz="1800" b="1" dirty="0" err="1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Kostanay</a:t>
            </a:r>
            <a:r>
              <a:rPr lang="en-US" sz="1800" b="1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 Region, </a:t>
            </a:r>
            <a:r>
              <a:rPr lang="en-US" sz="18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Kazakhstan, </a:t>
            </a:r>
            <a:br>
              <a:rPr lang="en-US" sz="18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Adjacent </a:t>
            </a:r>
            <a:r>
              <a:rPr lang="en-US" sz="18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area</a:t>
            </a:r>
            <a:r>
              <a:rPr lang="en-US" sz="18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: </a:t>
            </a:r>
            <a:r>
              <a:rPr lang="en-US" sz="1800" b="1" dirty="0" err="1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Karasu</a:t>
            </a:r>
            <a:r>
              <a:rPr lang="en-US" sz="18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 District</a:t>
            </a:r>
            <a: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</a:b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1124743"/>
            <a:ext cx="5328592" cy="5400601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sz="1800" b="1" dirty="0" smtClean="0">
              <a:solidFill>
                <a:srgbClr val="C00000"/>
              </a:solidFill>
              <a:latin typeface="Arial Black" panose="020B0A04020102020204" pitchFamily="34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The main activity of the company is receiving, drying, pre-treatment and distribution of grain</a:t>
            </a: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.</a:t>
            </a:r>
            <a:endParaRPr lang="ru-RU" sz="1800" b="1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latin typeface="Arial Black" panose="020B0A04020102020204" pitchFamily="34" charset="0"/>
                <a:ea typeface="Times New Roman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1800" b="1" dirty="0">
                <a:latin typeface="Tahoma"/>
                <a:ea typeface="Times New Roman"/>
              </a:rPr>
              <a:t>The elevator has been built and put into operation in </a:t>
            </a: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1961</a:t>
            </a: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>.</a:t>
            </a:r>
            <a:endParaRPr lang="ru-RU" sz="1800" b="1" dirty="0">
              <a:latin typeface="Arial Black" panose="020B0A04020102020204" pitchFamily="34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Total area is</a:t>
            </a: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>    </a:t>
            </a: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15,76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hectares.</a:t>
            </a:r>
            <a:endParaRPr lang="ru-RU" sz="1800" b="1" dirty="0">
              <a:latin typeface="Arial Black" panose="020B0A04020102020204" pitchFamily="34" charset="0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The elevator complex consists of the following</a:t>
            </a: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:</a:t>
            </a:r>
            <a:endParaRPr lang="ru-RU" sz="1800" b="1" dirty="0">
              <a:solidFill>
                <a:srgbClr val="C00000"/>
              </a:solidFill>
              <a:latin typeface="Arial Black" panose="020B0A04020102020204" pitchFamily="34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latin typeface="Arial Black" panose="020B0A04020102020204" pitchFamily="34" charset="0"/>
                <a:ea typeface="Times New Roman"/>
              </a:rPr>
              <a:t>-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Headhouse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;</a:t>
            </a:r>
            <a:endParaRPr lang="ru-RU" sz="1800" b="1" dirty="0">
              <a:latin typeface="Arial Black" panose="020B0A04020102020204" pitchFamily="34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latin typeface="Arial Black" panose="020B0A04020102020204" pitchFamily="34" charset="0"/>
                <a:ea typeface="Times New Roman"/>
              </a:rPr>
              <a:t>- 5 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grain storage sections;</a:t>
            </a:r>
            <a:endParaRPr lang="ru-RU" sz="1800" b="1" dirty="0">
              <a:latin typeface="Arial Black" panose="020B0A04020102020204" pitchFamily="34" charset="0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latin typeface="Arial Black" panose="020B0A04020102020204" pitchFamily="34" charset="0"/>
                <a:ea typeface="Times New Roman"/>
              </a:rPr>
              <a:t>- 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grain dump;</a:t>
            </a:r>
            <a:endParaRPr lang="ru-RU" sz="1800" b="1" dirty="0">
              <a:latin typeface="Arial Black" panose="020B0A04020102020204" pitchFamily="34" charset="0"/>
              <a:ea typeface="Times New Roman"/>
            </a:endParaRPr>
          </a:p>
          <a:p>
            <a:pPr marL="0" lvl="0" indent="0">
              <a:buNone/>
            </a:pPr>
            <a:r>
              <a:rPr lang="ru-RU" sz="1800" b="1" dirty="0">
                <a:latin typeface="Arial Black" panose="020B0A04020102020204" pitchFamily="34" charset="0"/>
                <a:ea typeface="Times New Roman"/>
              </a:rPr>
              <a:t>- </a:t>
            </a:r>
            <a:r>
              <a:rPr lang="en-US" sz="1800" b="1" dirty="0">
                <a:latin typeface="Tahoma"/>
                <a:ea typeface="Times New Roman"/>
              </a:rPr>
              <a:t>Receiving and crossing device on</a:t>
            </a:r>
          </a:p>
          <a:p>
            <a:pPr marL="0" lvl="0" indent="0">
              <a:buNone/>
            </a:pPr>
            <a:r>
              <a:rPr lang="en-US" sz="1800" b="1" dirty="0">
                <a:latin typeface="Tahoma"/>
                <a:ea typeface="Times New Roman"/>
              </a:rPr>
              <a:t>railway, </a:t>
            </a:r>
            <a:endParaRPr lang="en-US" sz="1800" b="1" dirty="0" smtClean="0">
              <a:latin typeface="Tahoma"/>
              <a:ea typeface="Times New Roman"/>
            </a:endParaRPr>
          </a:p>
          <a:p>
            <a:pPr marL="0" lvl="0" indent="0">
              <a:buNone/>
            </a:pPr>
            <a:r>
              <a:rPr lang="en-US" sz="1800" b="1" dirty="0" smtClean="0">
                <a:latin typeface="Tahoma"/>
                <a:ea typeface="Times New Roman"/>
              </a:rPr>
              <a:t>- Road </a:t>
            </a:r>
            <a:r>
              <a:rPr lang="en-US" sz="1800" b="1" dirty="0">
                <a:latin typeface="Tahoma"/>
                <a:ea typeface="Times New Roman"/>
              </a:rPr>
              <a:t>and rail weigh houses </a:t>
            </a:r>
            <a:endParaRPr lang="en-US" sz="1800" b="1" dirty="0">
              <a:latin typeface="Arial Black" panose="020B0A04020102020204" pitchFamily="34" charset="0"/>
              <a:ea typeface="Times New Roman"/>
            </a:endParaRPr>
          </a:p>
          <a:p>
            <a:pPr marL="0" lvl="0" indent="0">
              <a:buNone/>
            </a:pP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- Grain dryer</a:t>
            </a: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>.</a:t>
            </a:r>
            <a:endParaRPr lang="ru-RU" sz="1800" b="1" dirty="0">
              <a:latin typeface="Arial Black" panose="020B0A04020102020204" pitchFamily="34" charset="0"/>
              <a:ea typeface="Times New Roman"/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7" y="4579564"/>
            <a:ext cx="3015085" cy="20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578"/>
            <a:ext cx="2376264" cy="31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kk-KZ" sz="3600" b="1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600" b="1" spc="100" dirty="0" smtClean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sz="3600" b="1" spc="100" dirty="0" smtClean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u="sng" spc="100" dirty="0" err="1" smtClean="0">
                <a:solidFill>
                  <a:srgbClr val="00CC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Nordstock</a:t>
            </a:r>
            <a:r>
              <a:rPr lang="en-US" b="1" u="sng" spc="100" dirty="0" smtClean="0">
                <a:solidFill>
                  <a:srgbClr val="00CC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LLP</a:t>
            </a:r>
            <a:r>
              <a:rPr lang="ru-RU" u="sng" dirty="0" smtClean="0">
                <a:solidFill>
                  <a:srgbClr val="00CC00"/>
                </a:solidFill>
                <a:latin typeface="Arial Black" panose="020B0A04020102020204" pitchFamily="34" charset="0"/>
                <a:ea typeface="Times New Roman"/>
              </a:rPr>
              <a:t>    </a:t>
            </a:r>
            <a:r>
              <a:rPr lang="ru-RU" dirty="0" smtClean="0">
                <a:solidFill>
                  <a:srgbClr val="00CC00"/>
                </a:solidFill>
                <a:latin typeface="Arial Black" panose="020B0A04020102020204" pitchFamily="34" charset="0"/>
                <a:ea typeface="Times New Roman"/>
              </a:rPr>
              <a:t>                           </a:t>
            </a:r>
            <a:r>
              <a:rPr lang="en-US" sz="2000" b="1" dirty="0" smtClean="0">
                <a:solidFill>
                  <a:srgbClr val="00CC00"/>
                </a:solidFill>
                <a:latin typeface="Tahoma"/>
                <a:ea typeface="Times New Roman"/>
              </a:rPr>
              <a:t>Address</a:t>
            </a:r>
            <a:r>
              <a:rPr lang="ru-RU" sz="2000" b="1" dirty="0" smtClean="0">
                <a:solidFill>
                  <a:srgbClr val="00CC00"/>
                </a:solidFill>
                <a:latin typeface="Tahoma"/>
                <a:ea typeface="Times New Roman"/>
              </a:rPr>
              <a:t>: </a:t>
            </a:r>
            <a:r>
              <a:rPr lang="en-US" sz="2000" b="1" dirty="0" err="1" smtClean="0">
                <a:solidFill>
                  <a:prstClr val="black"/>
                </a:solidFill>
                <a:latin typeface="Tahoma"/>
                <a:ea typeface="Times New Roman"/>
              </a:rPr>
              <a:t>Druzhba</a:t>
            </a:r>
            <a:r>
              <a:rPr lang="en-US" sz="2000" b="1" dirty="0" smtClean="0">
                <a:solidFill>
                  <a:prstClr val="black"/>
                </a:solidFill>
                <a:latin typeface="Tahoma"/>
                <a:ea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ahoma"/>
                <a:ea typeface="Times New Roman"/>
              </a:rPr>
              <a:t>Vill</a:t>
            </a:r>
            <a:r>
              <a:rPr lang="en-US" sz="2000" b="1" dirty="0">
                <a:solidFill>
                  <a:prstClr val="black"/>
                </a:solidFill>
                <a:latin typeface="Tahoma"/>
                <a:ea typeface="Times New Roman"/>
              </a:rPr>
              <a:t>.</a:t>
            </a:r>
            <a:r>
              <a:rPr lang="en-US" sz="2000" b="1" dirty="0" smtClean="0">
                <a:solidFill>
                  <a:prstClr val="black"/>
                </a:solidFill>
                <a:latin typeface="Tahoma"/>
                <a:ea typeface="Times New Roman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ahoma"/>
                <a:ea typeface="Times New Roman"/>
              </a:rPr>
              <a:t>Karasu</a:t>
            </a:r>
            <a:r>
              <a:rPr lang="en-US" sz="2000" b="1" dirty="0">
                <a:solidFill>
                  <a:prstClr val="black"/>
                </a:solidFill>
                <a:latin typeface="Tahoma"/>
                <a:ea typeface="Times New Roman"/>
              </a:rPr>
              <a:t> District, </a:t>
            </a:r>
            <a:r>
              <a:rPr lang="en-US" sz="2000" b="1" dirty="0" err="1" smtClean="0">
                <a:solidFill>
                  <a:prstClr val="black"/>
                </a:solidFill>
                <a:latin typeface="Tahoma"/>
                <a:ea typeface="Times New Roman"/>
              </a:rPr>
              <a:t>Kostanay</a:t>
            </a:r>
            <a:r>
              <a:rPr lang="en-US" sz="2000" b="1" dirty="0" smtClean="0">
                <a:solidFill>
                  <a:prstClr val="black"/>
                </a:solidFill>
                <a:latin typeface="Tahoma"/>
                <a:ea typeface="Times New Roman"/>
              </a:rPr>
              <a:t> Region, Kazakhstan</a:t>
            </a:r>
            <a:br>
              <a:rPr lang="en-US" sz="2000" b="1" dirty="0" smtClean="0">
                <a:solidFill>
                  <a:prstClr val="black"/>
                </a:solidFill>
                <a:latin typeface="Tahoma"/>
                <a:ea typeface="Times New Roman"/>
              </a:rPr>
            </a:br>
            <a:r>
              <a:rPr lang="en-US" sz="2000" b="1" dirty="0" smtClean="0">
                <a:solidFill>
                  <a:srgbClr val="00CC00"/>
                </a:solidFill>
                <a:latin typeface="Tahoma"/>
                <a:ea typeface="Times New Roman"/>
              </a:rPr>
              <a:t>Adjacent area</a:t>
            </a:r>
            <a:r>
              <a:rPr lang="ru-RU" sz="2000" b="1" dirty="0" smtClean="0">
                <a:solidFill>
                  <a:srgbClr val="00CC00"/>
                </a:solidFill>
                <a:latin typeface="Tahoma"/>
                <a:ea typeface="Times New Roman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ahoma"/>
                <a:ea typeface="Times New Roman"/>
              </a:rPr>
              <a:t>Karasu</a:t>
            </a:r>
            <a:r>
              <a:rPr lang="en-US" sz="2000" b="1" dirty="0">
                <a:solidFill>
                  <a:prstClr val="black"/>
                </a:solidFill>
                <a:latin typeface="Tahoma"/>
                <a:ea typeface="Times New Roman"/>
              </a:rPr>
              <a:t> District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196752"/>
            <a:ext cx="4860032" cy="3384376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buNone/>
            </a:pPr>
            <a:endParaRPr lang="ru-RU" sz="2900" b="1" dirty="0" smtClean="0">
              <a:solidFill>
                <a:srgbClr val="00CC00"/>
              </a:solidFill>
              <a:latin typeface="Tahoma"/>
              <a:ea typeface="Times New Roman"/>
              <a:cs typeface="+mj-cs"/>
            </a:endParaRPr>
          </a:p>
          <a:p>
            <a:pPr marL="0" lvl="0" indent="0" algn="ctr">
              <a:buNone/>
            </a:pPr>
            <a:r>
              <a:rPr lang="en-US" sz="4500" b="1" dirty="0">
                <a:solidFill>
                  <a:srgbClr val="00CC00"/>
                </a:solidFill>
                <a:latin typeface="Tahoma"/>
                <a:ea typeface="Times New Roman"/>
                <a:cs typeface="+mj-cs"/>
              </a:rPr>
              <a:t>The main activity of the company </a:t>
            </a:r>
            <a:r>
              <a:rPr lang="en-US" sz="4500" b="1" dirty="0">
                <a:latin typeface="Tahoma"/>
                <a:ea typeface="Times New Roman"/>
                <a:cs typeface="+mj-cs"/>
              </a:rPr>
              <a:t>is receiving, drying, pre-treatment and distribution of grain.</a:t>
            </a:r>
            <a:r>
              <a:rPr lang="ru-RU" sz="45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45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4500" b="1" dirty="0" smtClean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 </a:t>
            </a:r>
            <a:r>
              <a:rPr lang="ru-RU" sz="45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45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en-US" sz="4500" b="1" dirty="0" smtClean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The elevator has been built and put into operation in </a:t>
            </a:r>
            <a:r>
              <a:rPr lang="ru-RU" sz="4500" b="1" dirty="0" smtClean="0">
                <a:solidFill>
                  <a:srgbClr val="00CC00"/>
                </a:solidFill>
                <a:latin typeface="Tahoma"/>
                <a:ea typeface="Times New Roman"/>
                <a:cs typeface="+mj-cs"/>
              </a:rPr>
              <a:t>1972</a:t>
            </a:r>
            <a:r>
              <a:rPr lang="ru-RU" sz="4500" b="1" dirty="0" smtClean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.</a:t>
            </a:r>
          </a:p>
          <a:p>
            <a:pPr marL="0" lvl="0" indent="0" algn="ctr">
              <a:buNone/>
            </a:pPr>
            <a:r>
              <a:rPr lang="ru-RU" sz="45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45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en-US" sz="4500" b="1" dirty="0" smtClean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Total area is   </a:t>
            </a:r>
            <a:r>
              <a:rPr lang="ru-RU" sz="4500" b="1" dirty="0" smtClean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 </a:t>
            </a:r>
            <a:r>
              <a:rPr lang="ru-RU" sz="4500" b="1" dirty="0" smtClean="0">
                <a:solidFill>
                  <a:srgbClr val="00CC00"/>
                </a:solidFill>
                <a:latin typeface="Tahoma"/>
                <a:ea typeface="Times New Roman"/>
                <a:cs typeface="+mj-cs"/>
              </a:rPr>
              <a:t>14,0</a:t>
            </a:r>
            <a:r>
              <a:rPr lang="en-US" sz="4500" b="1" dirty="0" smtClean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 hectares.</a:t>
            </a:r>
            <a:r>
              <a:rPr lang="ru-RU" sz="29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9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6400" b="1" dirty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 </a:t>
            </a:r>
            <a:r>
              <a:rPr lang="ru-RU" sz="6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8608"/>
            <a:ext cx="4007246" cy="225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058926"/>
            <a:ext cx="3952641" cy="230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861047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B050"/>
                </a:solidFill>
                <a:latin typeface="Tahoma"/>
                <a:ea typeface="Times New Roman"/>
              </a:rPr>
              <a:t>The elevator complex consists of the following</a:t>
            </a:r>
            <a:r>
              <a:rPr lang="ru-RU" b="1" dirty="0" smtClean="0">
                <a:solidFill>
                  <a:srgbClr val="00B050"/>
                </a:solidFill>
                <a:latin typeface="Tahoma"/>
                <a:ea typeface="Times New Roman"/>
              </a:rPr>
              <a:t>: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black"/>
                </a:solidFill>
                <a:latin typeface="Tahoma"/>
                <a:ea typeface="Times New Roman"/>
              </a:rPr>
              <a:t>- </a:t>
            </a:r>
            <a:r>
              <a:rPr lang="en-US" b="1" dirty="0" err="1" smtClean="0">
                <a:solidFill>
                  <a:prstClr val="black"/>
                </a:solidFill>
                <a:latin typeface="Tahoma"/>
                <a:ea typeface="Times New Roman"/>
              </a:rPr>
              <a:t>Headhouse</a:t>
            </a:r>
            <a:r>
              <a:rPr lang="en-US" b="1" dirty="0" smtClean="0">
                <a:solidFill>
                  <a:prstClr val="black"/>
                </a:solidFill>
                <a:latin typeface="Tahoma"/>
                <a:ea typeface="Times New Roman"/>
              </a:rPr>
              <a:t>;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black"/>
                </a:solidFill>
                <a:latin typeface="Tahoma"/>
                <a:ea typeface="Times New Roman"/>
              </a:rPr>
              <a:t>- 2 </a:t>
            </a:r>
            <a:r>
              <a:rPr lang="en-US" b="1" dirty="0" smtClean="0">
                <a:solidFill>
                  <a:prstClr val="black"/>
                </a:solidFill>
                <a:latin typeface="Tahoma"/>
                <a:ea typeface="Times New Roman"/>
              </a:rPr>
              <a:t>grain storage sections;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black"/>
                </a:solidFill>
                <a:latin typeface="Tahoma"/>
                <a:ea typeface="Times New Roman"/>
              </a:rPr>
              <a:t>- </a:t>
            </a:r>
            <a:r>
              <a:rPr lang="en-US" b="1" dirty="0" smtClean="0">
                <a:solidFill>
                  <a:prstClr val="black"/>
                </a:solidFill>
                <a:latin typeface="Tahoma"/>
                <a:ea typeface="Times New Roman"/>
              </a:rPr>
              <a:t>grain dump;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black"/>
                </a:solidFill>
                <a:latin typeface="Tahoma"/>
                <a:ea typeface="Times New Roman"/>
              </a:rPr>
              <a:t>- </a:t>
            </a:r>
            <a:r>
              <a:rPr lang="en-US" b="1" dirty="0">
                <a:latin typeface="Tahoma"/>
                <a:ea typeface="Times New Roman"/>
              </a:rPr>
              <a:t>Receiving and crossing device on</a:t>
            </a:r>
          </a:p>
          <a:p>
            <a:pPr lvl="0"/>
            <a:r>
              <a:rPr lang="en-US" b="1" dirty="0">
                <a:latin typeface="Tahoma"/>
                <a:ea typeface="Times New Roman"/>
              </a:rPr>
              <a:t>railway, </a:t>
            </a:r>
            <a:endParaRPr lang="en-US" b="1" dirty="0" smtClean="0">
              <a:latin typeface="Tahoma"/>
              <a:ea typeface="Times New Roman"/>
            </a:endParaRPr>
          </a:p>
          <a:p>
            <a:pPr lvl="0"/>
            <a:r>
              <a:rPr lang="en-US" b="1" dirty="0" smtClean="0">
                <a:latin typeface="Tahoma"/>
                <a:ea typeface="Times New Roman"/>
              </a:rPr>
              <a:t>- Road </a:t>
            </a:r>
            <a:r>
              <a:rPr lang="en-US" b="1" dirty="0">
                <a:latin typeface="Tahoma"/>
                <a:ea typeface="Times New Roman"/>
              </a:rPr>
              <a:t>and rail weigh houses </a:t>
            </a:r>
            <a:endParaRPr lang="en-US" b="1" dirty="0">
              <a:latin typeface="Arial Black" panose="020B0A04020102020204" pitchFamily="34" charset="0"/>
              <a:ea typeface="Times New Roman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ahoma"/>
                <a:ea typeface="Times New Roman"/>
              </a:rPr>
              <a:t>- </a:t>
            </a:r>
            <a:r>
              <a:rPr lang="en-US" b="1" dirty="0" smtClean="0">
                <a:solidFill>
                  <a:prstClr val="black"/>
                </a:solidFill>
                <a:latin typeface="Tahoma"/>
                <a:ea typeface="Times New Roman"/>
              </a:rPr>
              <a:t>Grain dryer in </a:t>
            </a:r>
            <a:r>
              <a:rPr lang="en-US" b="1" dirty="0" err="1" smtClean="0">
                <a:solidFill>
                  <a:prstClr val="black"/>
                </a:solidFill>
                <a:latin typeface="Tahoma"/>
                <a:ea typeface="Times New Roman"/>
              </a:rPr>
              <a:t>headhouse</a:t>
            </a:r>
            <a:r>
              <a:rPr lang="ru-RU" b="1" dirty="0" smtClean="0">
                <a:solidFill>
                  <a:prstClr val="black"/>
                </a:solidFill>
                <a:latin typeface="Tahoma"/>
                <a:ea typeface="Times New Roman"/>
              </a:rPr>
              <a:t>.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3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kk-KZ" sz="3600" b="1" spc="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6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sz="36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36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kk-KZ" sz="12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sz="1200" b="1" spc="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u="sng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Agro</a:t>
            </a:r>
            <a:r>
              <a:rPr lang="ru-RU" b="1" u="sng" dirty="0" err="1" smtClean="0">
                <a:solidFill>
                  <a:srgbClr val="CC0099"/>
                </a:solidFill>
                <a:latin typeface="Arial Black" panose="020B0A04020102020204" pitchFamily="34" charset="0"/>
              </a:rPr>
              <a:t>stock</a:t>
            </a:r>
            <a:r>
              <a:rPr lang="en-US" b="1" u="sng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 LLP</a:t>
            </a:r>
            <a:r>
              <a:rPr lang="ru-RU" u="sng" dirty="0">
                <a:solidFill>
                  <a:srgbClr val="CC0099"/>
                </a:solidFill>
                <a:latin typeface="Arial Black" panose="020B0A04020102020204" pitchFamily="34" charset="0"/>
              </a:rPr>
              <a:t/>
            </a:r>
            <a:br>
              <a:rPr lang="ru-RU" u="sng" dirty="0">
                <a:solidFill>
                  <a:srgbClr val="CC0099"/>
                </a:solidFill>
                <a:latin typeface="Arial Black" panose="020B0A04020102020204" pitchFamily="34" charset="0"/>
              </a:rPr>
            </a:br>
            <a:r>
              <a:rPr lang="ru-RU" sz="1200" u="sng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/>
            </a:r>
            <a:br>
              <a:rPr lang="ru-RU" sz="1200" u="sng" dirty="0" smtClean="0">
                <a:solidFill>
                  <a:srgbClr val="CC0099"/>
                </a:solidFill>
                <a:latin typeface="Arial Black" panose="020B0A04020102020204" pitchFamily="34" charset="0"/>
              </a:rPr>
            </a:br>
            <a:r>
              <a:rPr lang="ru-RU" sz="1200" u="sng" dirty="0">
                <a:solidFill>
                  <a:srgbClr val="CC0099"/>
                </a:solidFill>
                <a:latin typeface="Arial Black" panose="020B0A04020102020204" pitchFamily="34" charset="0"/>
              </a:rPr>
              <a:t/>
            </a:r>
            <a:br>
              <a:rPr lang="ru-RU" sz="1200" u="sng" dirty="0">
                <a:solidFill>
                  <a:srgbClr val="CC0099"/>
                </a:solidFill>
                <a:latin typeface="Arial Black" panose="020B0A04020102020204" pitchFamily="34" charset="0"/>
              </a:rPr>
            </a:br>
            <a:r>
              <a:rPr lang="en-US" sz="2000" b="1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Address</a:t>
            </a:r>
            <a:r>
              <a:rPr lang="ru-RU" sz="2000" dirty="0" smtClean="0">
                <a:latin typeface="Arial Black" panose="020B0A04020102020204" pitchFamily="34" charset="0"/>
              </a:rPr>
              <a:t>: </a:t>
            </a:r>
            <a:r>
              <a:rPr lang="en-US" sz="2000" dirty="0" err="1" smtClean="0">
                <a:latin typeface="Arial Black" panose="020B0A04020102020204" pitchFamily="34" charset="0"/>
              </a:rPr>
              <a:t>Kazanbasy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st.</a:t>
            </a:r>
            <a:r>
              <a:rPr lang="en-US" sz="2000" dirty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Auliekol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District, </a:t>
            </a:r>
            <a:r>
              <a:rPr lang="en-US" sz="2000" dirty="0" err="1" smtClean="0">
                <a:latin typeface="Arial Black" panose="020B0A04020102020204" pitchFamily="34" charset="0"/>
              </a:rPr>
              <a:t>Kostanay</a:t>
            </a:r>
            <a:r>
              <a:rPr lang="en-US" sz="2000" dirty="0" smtClean="0">
                <a:latin typeface="Arial Black" panose="020B0A04020102020204" pitchFamily="34" charset="0"/>
              </a:rPr>
              <a:t> Region, Kazakhstan</a:t>
            </a:r>
            <a:r>
              <a:rPr lang="ru-RU" sz="2000" dirty="0" smtClean="0"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en-US" sz="2000" b="1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Adjacent area</a:t>
            </a:r>
            <a:r>
              <a:rPr lang="ru-RU" sz="2000" b="1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: </a:t>
            </a:r>
            <a:r>
              <a:rPr lang="en-US" sz="2000" dirty="0" err="1">
                <a:latin typeface="Arial Black" panose="020B0A04020102020204" pitchFamily="34" charset="0"/>
              </a:rPr>
              <a:t>Auliekol</a:t>
            </a:r>
            <a:r>
              <a:rPr lang="en-US" sz="2000" dirty="0">
                <a:latin typeface="Arial Black" panose="020B0A04020102020204" pitchFamily="34" charset="0"/>
              </a:rPr>
              <a:t> District</a:t>
            </a:r>
            <a:r>
              <a:rPr lang="ru-RU" sz="2000" dirty="0" smtClean="0"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latin typeface="Arial Black" panose="020B0A04020102020204" pitchFamily="34" charset="0"/>
              </a:rPr>
              <a:t>Nauyrzym</a:t>
            </a:r>
            <a:r>
              <a:rPr lang="en-US" sz="2000" dirty="0">
                <a:latin typeface="Arial Black" panose="020B0A04020102020204" pitchFamily="34" charset="0"/>
              </a:rPr>
              <a:t> District,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988840"/>
            <a:ext cx="5148064" cy="465334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6400" b="1" dirty="0" smtClean="0">
              <a:solidFill>
                <a:srgbClr val="CC0099"/>
              </a:solidFill>
              <a:latin typeface="Tahoma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6400" b="1" dirty="0">
                <a:solidFill>
                  <a:srgbClr val="CC0099"/>
                </a:solidFill>
                <a:latin typeface="Tahoma"/>
                <a:ea typeface="Times New Roman"/>
              </a:rPr>
              <a:t>The main activity of the company </a:t>
            </a:r>
            <a:r>
              <a:rPr lang="en-US" sz="6400" b="1" dirty="0">
                <a:latin typeface="Tahoma"/>
                <a:ea typeface="Times New Roman"/>
              </a:rPr>
              <a:t>is receiving, drying, pre-treatment and distribution of grain</a:t>
            </a:r>
            <a:r>
              <a:rPr lang="ru-RU" sz="6400" b="1" dirty="0" smtClean="0">
                <a:latin typeface="Tahoma"/>
                <a:ea typeface="Times New Roman"/>
              </a:rPr>
              <a:t>.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64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6400" b="1" dirty="0" smtClean="0">
                <a:solidFill>
                  <a:srgbClr val="CC0099"/>
                </a:solidFill>
                <a:latin typeface="Tahoma"/>
                <a:ea typeface="Times New Roman"/>
              </a:rPr>
              <a:t>Grain point enterprise had been put into </a:t>
            </a:r>
            <a:r>
              <a:rPr lang="en-US" sz="6400" b="1" dirty="0" err="1" smtClean="0">
                <a:solidFill>
                  <a:srgbClr val="CC0099"/>
                </a:solidFill>
                <a:latin typeface="Tahoma"/>
                <a:ea typeface="Times New Roman"/>
              </a:rPr>
              <a:t>opertion</a:t>
            </a:r>
            <a:r>
              <a:rPr lang="en-US" sz="6400" b="1" dirty="0" smtClean="0">
                <a:solidFill>
                  <a:srgbClr val="CC0099"/>
                </a:solidFill>
                <a:latin typeface="Tahoma"/>
                <a:ea typeface="Times New Roman"/>
              </a:rPr>
              <a:t> in</a:t>
            </a:r>
            <a:r>
              <a:rPr lang="ru-RU" sz="6400" b="1" dirty="0" smtClean="0">
                <a:solidFill>
                  <a:srgbClr val="CC0099"/>
                </a:solidFill>
                <a:latin typeface="Tahoma"/>
                <a:ea typeface="Times New Roman"/>
              </a:rPr>
              <a:t> 1959.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6400" b="1" dirty="0">
              <a:solidFill>
                <a:srgbClr val="CC0099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6400" b="1" dirty="0" smtClean="0">
                <a:latin typeface="Tahoma"/>
                <a:ea typeface="Times New Roman"/>
              </a:rPr>
              <a:t>Total area is</a:t>
            </a:r>
            <a:r>
              <a:rPr lang="ru-RU" sz="6400" b="1" dirty="0" smtClean="0">
                <a:latin typeface="Tahoma"/>
                <a:ea typeface="Times New Roman"/>
              </a:rPr>
              <a:t> </a:t>
            </a:r>
            <a:r>
              <a:rPr lang="ru-RU" sz="6400" b="1" dirty="0" smtClean="0">
                <a:solidFill>
                  <a:srgbClr val="CC0099"/>
                </a:solidFill>
                <a:latin typeface="Tahoma"/>
                <a:ea typeface="Times New Roman"/>
              </a:rPr>
              <a:t>14,29</a:t>
            </a:r>
            <a:r>
              <a:rPr lang="en-US" sz="6400" b="1" dirty="0" smtClean="0">
                <a:latin typeface="Tahoma"/>
                <a:ea typeface="Times New Roman"/>
              </a:rPr>
              <a:t> hectares.</a:t>
            </a:r>
            <a:endParaRPr lang="ru-RU" sz="6400" b="1" dirty="0" smtClean="0">
              <a:latin typeface="Tahoma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6400" b="1" dirty="0" smtClean="0">
              <a:solidFill>
                <a:srgbClr val="CC0099"/>
              </a:solidFill>
              <a:latin typeface="Tahoma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6400" b="1" dirty="0" smtClean="0">
                <a:solidFill>
                  <a:srgbClr val="CC0099"/>
                </a:solidFill>
                <a:latin typeface="Tahoma"/>
                <a:ea typeface="Times New Roman"/>
              </a:rPr>
              <a:t>The elevator complex consists of the following</a:t>
            </a:r>
            <a:r>
              <a:rPr lang="ru-RU" sz="6400" b="1" dirty="0" smtClean="0">
                <a:solidFill>
                  <a:srgbClr val="CC0099"/>
                </a:solidFill>
                <a:latin typeface="Tahoma"/>
                <a:ea typeface="Times New Roman"/>
              </a:rPr>
              <a:t>:</a:t>
            </a:r>
            <a:endParaRPr lang="ru-RU" sz="6400" b="1" dirty="0">
              <a:solidFill>
                <a:srgbClr val="CC0099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400" b="1" dirty="0">
                <a:latin typeface="Tahoma"/>
                <a:ea typeface="Times New Roman"/>
              </a:rPr>
              <a:t>- </a:t>
            </a:r>
            <a:r>
              <a:rPr lang="en-US" sz="6400" b="1" dirty="0">
                <a:latin typeface="Tahoma"/>
                <a:ea typeface="Times New Roman"/>
              </a:rPr>
              <a:t>eight fully mechanized </a:t>
            </a:r>
            <a:r>
              <a:rPr lang="en-US" sz="6400" b="1" dirty="0" smtClean="0">
                <a:latin typeface="Tahoma"/>
                <a:ea typeface="Times New Roman"/>
              </a:rPr>
              <a:t>granaries with </a:t>
            </a:r>
            <a:r>
              <a:rPr lang="en-US" sz="6400" b="1" dirty="0">
                <a:latin typeface="Tahoma"/>
                <a:ea typeface="Times New Roman"/>
              </a:rPr>
              <a:t>floor storage;</a:t>
            </a:r>
            <a:endParaRPr lang="ru-RU" sz="6400" b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400" b="1" dirty="0">
                <a:latin typeface="Tahoma"/>
                <a:ea typeface="Times New Roman"/>
              </a:rPr>
              <a:t>- </a:t>
            </a:r>
            <a:r>
              <a:rPr lang="en-US" sz="6400" b="1" dirty="0" smtClean="0">
                <a:latin typeface="Tahoma"/>
                <a:ea typeface="Times New Roman"/>
              </a:rPr>
              <a:t>grain dump;</a:t>
            </a:r>
            <a:endParaRPr lang="ru-RU" sz="6400" b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400" b="1" dirty="0">
                <a:latin typeface="Tahoma"/>
                <a:ea typeface="Times New Roman"/>
              </a:rPr>
              <a:t>- </a:t>
            </a:r>
            <a:r>
              <a:rPr lang="en-US" sz="6400" b="1" dirty="0" smtClean="0">
                <a:latin typeface="Tahoma"/>
                <a:ea typeface="Times New Roman"/>
              </a:rPr>
              <a:t>Receiving and crossing device on railway;</a:t>
            </a:r>
            <a:endParaRPr lang="ru-RU" sz="6400" b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400" b="1" dirty="0">
                <a:latin typeface="Tahoma"/>
                <a:ea typeface="Times New Roman"/>
              </a:rPr>
              <a:t>- </a:t>
            </a:r>
            <a:r>
              <a:rPr lang="en-US" sz="6400" b="1" dirty="0" smtClean="0">
                <a:latin typeface="Tahoma"/>
                <a:ea typeface="Times New Roman"/>
              </a:rPr>
              <a:t>truck and railway </a:t>
            </a:r>
            <a:r>
              <a:rPr lang="en-US" sz="6400" b="1" dirty="0" err="1" smtClean="0">
                <a:latin typeface="Tahoma"/>
                <a:ea typeface="Times New Roman"/>
              </a:rPr>
              <a:t>weihg</a:t>
            </a:r>
            <a:r>
              <a:rPr lang="en-US" sz="6400" b="1" dirty="0" smtClean="0">
                <a:latin typeface="Tahoma"/>
                <a:ea typeface="Times New Roman"/>
              </a:rPr>
              <a:t> house;</a:t>
            </a:r>
            <a:endParaRPr lang="ru-RU" sz="6400" b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400" b="1" dirty="0">
                <a:latin typeface="Tahoma"/>
                <a:ea typeface="Times New Roman"/>
              </a:rPr>
              <a:t>- </a:t>
            </a:r>
            <a:r>
              <a:rPr lang="en-US" sz="6400" b="1" dirty="0" smtClean="0">
                <a:latin typeface="Tahoma"/>
                <a:ea typeface="Times New Roman"/>
              </a:rPr>
              <a:t>grain dryer</a:t>
            </a:r>
            <a:r>
              <a:rPr lang="ru-RU" sz="6400" b="1" dirty="0" smtClean="0">
                <a:latin typeface="Tahoma"/>
                <a:ea typeface="Times New Roman"/>
              </a:rPr>
              <a:t>.</a:t>
            </a:r>
            <a:endParaRPr lang="ru-RU" sz="64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64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88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6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6400" dirty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 </a:t>
            </a:r>
            <a: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sz="6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1988840"/>
            <a:ext cx="3168352" cy="211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4" y="4221088"/>
            <a:ext cx="2656383" cy="242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0" y="1196692"/>
            <a:ext cx="768096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ru-RU" sz="3100" b="1" spc="100" dirty="0" smtClean="0">
                <a:latin typeface="Tahoma"/>
                <a:ea typeface="Times New Roman"/>
                <a:cs typeface="Franklin Gothic Medium Cond"/>
              </a:rPr>
              <a:t/>
            </a:r>
            <a:br>
              <a:rPr lang="ru-RU" sz="3100" b="1" spc="100" dirty="0" smtClean="0">
                <a:latin typeface="Tahoma"/>
                <a:ea typeface="Times New Roman"/>
                <a:cs typeface="Franklin Gothic Medium Cond"/>
              </a:rPr>
            </a:br>
            <a:r>
              <a:rPr lang="en-US" sz="3100" b="1" u="sng" spc="100" dirty="0" err="1">
                <a:solidFill>
                  <a:srgbClr val="00B0F0"/>
                </a:solidFill>
                <a:latin typeface="Tahoma"/>
                <a:ea typeface="Times New Roman"/>
                <a:cs typeface="Franklin Gothic Medium Cond"/>
              </a:rPr>
              <a:t>Zholkuduksky</a:t>
            </a:r>
            <a:r>
              <a:rPr lang="en-US" sz="3100" b="1" u="sng" spc="100" dirty="0">
                <a:solidFill>
                  <a:srgbClr val="00B0F0"/>
                </a:solidFill>
                <a:latin typeface="Tahoma"/>
                <a:ea typeface="Times New Roman"/>
                <a:cs typeface="Franklin Gothic Medium Cond"/>
              </a:rPr>
              <a:t> elevator </a:t>
            </a:r>
            <a:r>
              <a:rPr lang="en-US" sz="3100" b="1" u="sng" spc="100" dirty="0" smtClean="0">
                <a:solidFill>
                  <a:srgbClr val="00B0F0"/>
                </a:solidFill>
                <a:latin typeface="Tahoma"/>
                <a:ea typeface="Times New Roman"/>
                <a:cs typeface="Franklin Gothic Medium Cond"/>
              </a:rPr>
              <a:t>LLP</a:t>
            </a:r>
            <a:r>
              <a:rPr lang="ru-RU" sz="3100" u="sng" dirty="0" smtClean="0">
                <a:solidFill>
                  <a:srgbClr val="00B0F0"/>
                </a:solidFill>
                <a:latin typeface="Times New Roman"/>
                <a:ea typeface="Times New Roman"/>
              </a:rPr>
              <a:t/>
            </a:r>
            <a:br>
              <a:rPr lang="ru-RU" sz="3100" u="sng" dirty="0" smtClean="0">
                <a:solidFill>
                  <a:srgbClr val="00B0F0"/>
                </a:solidFill>
                <a:latin typeface="Times New Roman"/>
                <a:ea typeface="Times New Roman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</a:t>
            </a:r>
            <a:r>
              <a:rPr lang="en-US" sz="18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/>
              </a:rPr>
              <a:t>Address</a:t>
            </a:r>
            <a:r>
              <a:rPr lang="ru-RU" sz="18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/>
              </a:rPr>
              <a:t>:</a:t>
            </a: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> 1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Tselinnaya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str.,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Leninky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vill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, Pavlodar city, Kazakhstan</a:t>
            </a: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1800" b="1" dirty="0" smtClean="0">
                <a:latin typeface="Arial Black" panose="020B0A04020102020204" pitchFamily="34" charset="0"/>
                <a:ea typeface="Times New Roman"/>
              </a:rPr>
            </a:b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>         </a:t>
            </a:r>
            <a:r>
              <a:rPr lang="en-US" sz="18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/>
              </a:rPr>
              <a:t>Adjacent area</a:t>
            </a:r>
            <a:r>
              <a:rPr lang="ru-RU" sz="18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/>
              </a:rPr>
              <a:t>: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Zhelezinsky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district,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Irtyshsky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district</a:t>
            </a:r>
            <a:endParaRPr lang="ru-RU" sz="1800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1268760"/>
            <a:ext cx="6516216" cy="51845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6600" dirty="0">
                <a:latin typeface="Tahoma"/>
                <a:ea typeface="Times New Roman"/>
              </a:rPr>
              <a:t> </a:t>
            </a:r>
            <a:endParaRPr lang="ru-RU" sz="88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>
                <a:solidFill>
                  <a:srgbClr val="00B0F0"/>
                </a:solidFill>
                <a:latin typeface="Tahoma"/>
                <a:ea typeface="Times New Roman"/>
              </a:rPr>
              <a:t>The main activity of the company </a:t>
            </a:r>
            <a:r>
              <a:rPr lang="ru-RU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>
                <a:latin typeface="Tahoma"/>
                <a:ea typeface="Times New Roman"/>
              </a:rPr>
              <a:t>receiving, drying, pre-treatment and distribution of grain</a:t>
            </a:r>
            <a:r>
              <a:rPr lang="ru-RU" sz="8000" b="1" dirty="0" smtClean="0">
                <a:latin typeface="Tahoma"/>
                <a:ea typeface="Times New Roman"/>
              </a:rPr>
              <a:t>, </a:t>
            </a:r>
            <a:r>
              <a:rPr lang="en-US" sz="8000" b="1" dirty="0">
                <a:latin typeface="Tahoma"/>
                <a:ea typeface="Times New Roman"/>
              </a:rPr>
              <a:t>starchy food production, buckwheat processing </a:t>
            </a:r>
            <a:r>
              <a:rPr lang="ru-RU" sz="8000" b="1" dirty="0" smtClean="0">
                <a:latin typeface="Tahoma"/>
                <a:ea typeface="Times New Roman"/>
              </a:rPr>
              <a:t>.</a:t>
            </a:r>
            <a:endParaRPr lang="ru-RU" sz="8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8000" b="1" dirty="0">
                <a:latin typeface="Tahoma"/>
                <a:ea typeface="Times New Roman"/>
              </a:rPr>
              <a:t> </a:t>
            </a:r>
            <a:endParaRPr lang="ru-RU" sz="80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The elevator </a:t>
            </a:r>
            <a:r>
              <a:rPr lang="en-US" sz="8000" b="1" dirty="0">
                <a:solidFill>
                  <a:srgbClr val="00B0F0"/>
                </a:solidFill>
                <a:latin typeface="Tahoma"/>
                <a:ea typeface="Times New Roman"/>
              </a:rPr>
              <a:t>has been </a:t>
            </a:r>
            <a:r>
              <a:rPr lang="en-US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put </a:t>
            </a:r>
            <a:r>
              <a:rPr lang="en-US" sz="8000" b="1" dirty="0">
                <a:solidFill>
                  <a:srgbClr val="00B0F0"/>
                </a:solidFill>
                <a:latin typeface="Tahoma"/>
                <a:ea typeface="Times New Roman"/>
              </a:rPr>
              <a:t>into operation </a:t>
            </a:r>
            <a:r>
              <a:rPr lang="en-US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in </a:t>
            </a:r>
            <a:r>
              <a:rPr lang="ru-RU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1959.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8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 smtClean="0">
                <a:latin typeface="Tahoma"/>
                <a:ea typeface="Times New Roman"/>
              </a:rPr>
              <a:t>Total area is</a:t>
            </a:r>
            <a:r>
              <a:rPr lang="ru-RU" sz="8000" b="1" dirty="0" smtClean="0">
                <a:latin typeface="Tahoma"/>
                <a:ea typeface="Times New Roman"/>
              </a:rPr>
              <a:t> </a:t>
            </a:r>
            <a:r>
              <a:rPr lang="ru-RU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24,49</a:t>
            </a:r>
            <a:r>
              <a:rPr lang="en-US" sz="8000" b="1" dirty="0" smtClean="0">
                <a:latin typeface="Tahoma"/>
                <a:ea typeface="Times New Roman"/>
              </a:rPr>
              <a:t> hectares.</a:t>
            </a:r>
            <a:endParaRPr lang="ru-RU" sz="8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8000" b="1" dirty="0">
                <a:latin typeface="Tahoma"/>
                <a:ea typeface="Times New Roman"/>
              </a:rPr>
              <a:t> </a:t>
            </a:r>
            <a:endParaRPr lang="ru-RU" sz="80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ahoma"/>
                <a:ea typeface="Times New Roman"/>
              </a:rPr>
              <a:t>       </a:t>
            </a:r>
            <a:r>
              <a:rPr lang="en-US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The elevator complex consists of the following</a:t>
            </a:r>
            <a:r>
              <a:rPr lang="ru-RU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:</a:t>
            </a:r>
            <a:endParaRPr lang="ru-RU" sz="8000" b="1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8000" b="1" dirty="0">
                <a:latin typeface="Tahoma"/>
                <a:ea typeface="Times New Roman"/>
              </a:rPr>
              <a:t>- </a:t>
            </a:r>
            <a:r>
              <a:rPr lang="en-US" sz="8000" b="1" dirty="0" smtClean="0">
                <a:latin typeface="Tahoma"/>
                <a:ea typeface="Times New Roman"/>
              </a:rPr>
              <a:t>4 grain storage sections;</a:t>
            </a:r>
            <a:endParaRPr lang="ru-RU" sz="80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8000" b="1" dirty="0">
                <a:latin typeface="Tahoma"/>
                <a:ea typeface="Times New Roman"/>
              </a:rPr>
              <a:t>- </a:t>
            </a:r>
            <a:r>
              <a:rPr lang="en-US" sz="8000" b="1" dirty="0" err="1" smtClean="0">
                <a:latin typeface="Tahoma"/>
                <a:ea typeface="Times New Roman"/>
              </a:rPr>
              <a:t>Headhouse</a:t>
            </a:r>
            <a:r>
              <a:rPr lang="en-US" sz="8000" b="1" dirty="0" smtClean="0">
                <a:latin typeface="Tahoma"/>
                <a:ea typeface="Times New Roman"/>
              </a:rPr>
              <a:t>;</a:t>
            </a:r>
            <a:endParaRPr lang="ru-RU" sz="80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8000" b="1" dirty="0">
                <a:latin typeface="Tahoma"/>
                <a:ea typeface="Times New Roman"/>
              </a:rPr>
              <a:t>- </a:t>
            </a:r>
            <a:r>
              <a:rPr lang="en-US" sz="8000" b="1" dirty="0" smtClean="0">
                <a:latin typeface="Tahoma"/>
                <a:ea typeface="Times New Roman"/>
              </a:rPr>
              <a:t>grain dump;</a:t>
            </a:r>
            <a:endParaRPr lang="ru-RU" sz="80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8000" b="1" dirty="0">
                <a:latin typeface="Tahoma"/>
                <a:ea typeface="Times New Roman"/>
              </a:rPr>
              <a:t>- </a:t>
            </a:r>
            <a:r>
              <a:rPr lang="en-US" sz="8000" b="1" dirty="0" smtClean="0">
                <a:latin typeface="Tahoma"/>
                <a:ea typeface="Times New Roman"/>
              </a:rPr>
              <a:t>Receiving and crossing device on railway;</a:t>
            </a:r>
            <a:endParaRPr lang="ru-RU" sz="8000" b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8000" b="1" dirty="0" smtClean="0">
                <a:latin typeface="Tahoma"/>
                <a:ea typeface="Times New Roman"/>
              </a:rPr>
              <a:t>- </a:t>
            </a:r>
            <a:r>
              <a:rPr lang="en-US" sz="8000" b="1" dirty="0" smtClean="0">
                <a:latin typeface="Tahoma"/>
                <a:ea typeface="Times New Roman"/>
              </a:rPr>
              <a:t>truck and railway </a:t>
            </a:r>
            <a:r>
              <a:rPr lang="en-US" sz="8000" b="1" dirty="0" err="1" smtClean="0">
                <a:latin typeface="Tahoma"/>
                <a:ea typeface="Times New Roman"/>
              </a:rPr>
              <a:t>weihg</a:t>
            </a:r>
            <a:r>
              <a:rPr lang="en-US" sz="8000" b="1" dirty="0" smtClean="0">
                <a:latin typeface="Tahoma"/>
                <a:ea typeface="Times New Roman"/>
              </a:rPr>
              <a:t> house</a:t>
            </a:r>
            <a:r>
              <a:rPr lang="en-US" sz="8000" b="1" dirty="0" smtClean="0">
                <a:solidFill>
                  <a:prstClr val="black"/>
                </a:solidFill>
                <a:latin typeface="Tahoma"/>
                <a:ea typeface="Times New Roman"/>
              </a:rPr>
              <a:t>;</a:t>
            </a:r>
            <a:endParaRPr lang="ru-RU" sz="80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8000" b="1" dirty="0" smtClean="0">
                <a:latin typeface="Tahoma"/>
                <a:ea typeface="Times New Roman"/>
              </a:rPr>
              <a:t>- </a:t>
            </a:r>
            <a:r>
              <a:rPr lang="en-US" sz="8000" b="1" dirty="0" smtClean="0">
                <a:latin typeface="Tahoma"/>
                <a:ea typeface="Times New Roman"/>
              </a:rPr>
              <a:t>grain dryer</a:t>
            </a:r>
            <a:r>
              <a:rPr lang="ru-RU" sz="8000" b="1" dirty="0" smtClean="0">
                <a:latin typeface="Tahoma"/>
                <a:ea typeface="Times New Roman"/>
              </a:rPr>
              <a:t>.</a:t>
            </a:r>
            <a:endParaRPr lang="ru-RU" sz="80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88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6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6400" dirty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 </a:t>
            </a:r>
            <a: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sz="6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асток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0"/>
            <a:ext cx="2448273" cy="15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" y="4365104"/>
            <a:ext cx="2457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en-US" sz="3100" b="1" u="sng" spc="100" dirty="0" err="1">
                <a:solidFill>
                  <a:srgbClr val="00B0F0"/>
                </a:solidFill>
                <a:latin typeface="Tahoma"/>
                <a:ea typeface="Times New Roman"/>
                <a:cs typeface="Franklin Gothic Medium Cond"/>
              </a:rPr>
              <a:t>Zholkuduksky</a:t>
            </a:r>
            <a:r>
              <a:rPr lang="en-US" sz="3100" b="1" u="sng" spc="100" dirty="0">
                <a:solidFill>
                  <a:srgbClr val="00B0F0"/>
                </a:solidFill>
                <a:latin typeface="Tahoma"/>
                <a:ea typeface="Times New Roman"/>
                <a:cs typeface="Franklin Gothic Medium Cond"/>
              </a:rPr>
              <a:t> elevator LLP</a:t>
            </a:r>
            <a:r>
              <a:rPr lang="ru-RU" sz="3100" u="sng" dirty="0">
                <a:solidFill>
                  <a:srgbClr val="00B0F0"/>
                </a:solidFill>
                <a:latin typeface="Times New Roman"/>
                <a:ea typeface="Times New Roman"/>
              </a:rPr>
              <a:t/>
            </a:r>
            <a:br>
              <a:rPr lang="ru-RU" sz="3100" u="sng" dirty="0">
                <a:solidFill>
                  <a:srgbClr val="00B0F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B0F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00B0F0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774911"/>
            <a:ext cx="5652120" cy="60486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6600" dirty="0">
                <a:latin typeface="Tahoma"/>
                <a:ea typeface="Times New Roman"/>
              </a:rPr>
              <a:t> </a:t>
            </a:r>
            <a:r>
              <a:rPr lang="ru-RU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В </a:t>
            </a:r>
            <a:r>
              <a:rPr lang="en-US" sz="8000" b="1" dirty="0">
                <a:solidFill>
                  <a:srgbClr val="00B0F0"/>
                </a:solidFill>
                <a:latin typeface="Tahoma"/>
                <a:ea typeface="Times New Roman"/>
              </a:rPr>
              <a:t>The property of the enterprise </a:t>
            </a:r>
            <a:r>
              <a:rPr lang="en-US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are</a:t>
            </a:r>
            <a:r>
              <a:rPr lang="ru-RU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 </a:t>
            </a:r>
            <a:r>
              <a:rPr lang="en-US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the following:</a:t>
            </a:r>
            <a:endParaRPr lang="en-US" sz="8000" b="1" dirty="0">
              <a:solidFill>
                <a:srgbClr val="00B0F0"/>
              </a:solidFill>
              <a:latin typeface="Tahoma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>
                <a:solidFill>
                  <a:srgbClr val="00B0F0"/>
                </a:solidFill>
                <a:latin typeface="Tahoma"/>
                <a:ea typeface="Times New Roman"/>
              </a:rPr>
              <a:t>  </a:t>
            </a:r>
            <a:r>
              <a:rPr lang="en-US" sz="8000" b="1" dirty="0" smtClean="0">
                <a:latin typeface="Tahoma"/>
                <a:ea typeface="Times New Roman"/>
              </a:rPr>
              <a:t>3 warehouses </a:t>
            </a:r>
            <a:r>
              <a:rPr lang="en-US" sz="8000" b="1" dirty="0">
                <a:latin typeface="Tahoma"/>
                <a:ea typeface="Times New Roman"/>
              </a:rPr>
              <a:t>to accommodate the </a:t>
            </a:r>
            <a:r>
              <a:rPr lang="en-US" sz="8000" b="1" dirty="0" smtClean="0">
                <a:latin typeface="Tahoma"/>
                <a:ea typeface="Times New Roman"/>
              </a:rPr>
              <a:t>goods and </a:t>
            </a:r>
            <a:r>
              <a:rPr lang="en-US" sz="8000" b="1" dirty="0">
                <a:latin typeface="Tahoma"/>
                <a:ea typeface="Times New Roman"/>
              </a:rPr>
              <a:t>2 </a:t>
            </a:r>
            <a:r>
              <a:rPr lang="en-US" sz="8000" b="1" dirty="0" smtClean="0">
                <a:latin typeface="Tahoma"/>
                <a:ea typeface="Times New Roman"/>
              </a:rPr>
              <a:t>warehouses for </a:t>
            </a:r>
            <a:r>
              <a:rPr lang="en-US" sz="8000" b="1" dirty="0">
                <a:latin typeface="Tahoma"/>
                <a:ea typeface="Times New Roman"/>
              </a:rPr>
              <a:t>the by-products;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>
                <a:latin typeface="Tahoma"/>
                <a:ea typeface="Times New Roman"/>
              </a:rPr>
              <a:t>railway line;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>
                <a:latin typeface="Tahoma"/>
                <a:ea typeface="Times New Roman"/>
              </a:rPr>
              <a:t>locomotive for </a:t>
            </a:r>
            <a:r>
              <a:rPr lang="en-US" sz="8000" b="1" dirty="0" smtClean="0">
                <a:latin typeface="Tahoma"/>
                <a:ea typeface="Times New Roman"/>
              </a:rPr>
              <a:t>shunting.</a:t>
            </a:r>
            <a:endParaRPr lang="en-US" sz="80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imes New Roman"/>
              </a:rPr>
              <a:t>Car turnover per day is</a:t>
            </a:r>
            <a:endParaRPr lang="ru-RU" sz="8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45</a:t>
            </a:r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imes New Roman"/>
              </a:rPr>
              <a:t>.</a:t>
            </a:r>
            <a:endParaRPr lang="ru-RU" sz="8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The peak capacity of grain storage sections and  warehouses is </a:t>
            </a:r>
            <a:r>
              <a:rPr lang="ru-RU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        70</a:t>
            </a:r>
            <a:r>
              <a:rPr lang="ru-RU" sz="8000" b="1" dirty="0">
                <a:solidFill>
                  <a:srgbClr val="00B0F0"/>
                </a:solidFill>
                <a:latin typeface="Tahoma"/>
                <a:ea typeface="Times New Roman"/>
              </a:rPr>
              <a:t> 000 </a:t>
            </a:r>
            <a:r>
              <a:rPr lang="en-US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tons.</a:t>
            </a:r>
            <a:endParaRPr lang="ru-RU" sz="8000" b="1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imes New Roman"/>
              </a:rPr>
              <a:t>The turnover of the elevator per year is </a:t>
            </a:r>
            <a:r>
              <a:rPr lang="ru-RU" sz="8000" b="1" dirty="0" smtClean="0">
                <a:solidFill>
                  <a:srgbClr val="00B0F0"/>
                </a:solidFill>
                <a:latin typeface="Tahoma"/>
                <a:ea typeface="Times New Roman"/>
              </a:rPr>
              <a:t>85</a:t>
            </a:r>
            <a:r>
              <a:rPr lang="ru-RU" sz="8000" b="1" dirty="0">
                <a:solidFill>
                  <a:srgbClr val="00B0F0"/>
                </a:solidFill>
                <a:latin typeface="Tahoma"/>
                <a:ea typeface="Times New Roman"/>
              </a:rPr>
              <a:t> 000 </a:t>
            </a:r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imes New Roman"/>
              </a:rPr>
              <a:t>tons.</a:t>
            </a:r>
            <a:endParaRPr lang="ru-RU" sz="8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>
                <a:solidFill>
                  <a:srgbClr val="00B0F0"/>
                </a:solidFill>
                <a:latin typeface="Tahoma"/>
                <a:ea typeface="Times New Roman"/>
              </a:rPr>
              <a:t>ANA 2000 a flour mill made in Turkey is located in the elevator.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>
                <a:latin typeface="Tahoma"/>
                <a:ea typeface="Times New Roman"/>
              </a:rPr>
              <a:t>Capacity of the complex is 100 tons per day.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8000" b="1" dirty="0">
                <a:latin typeface="Tahoma"/>
                <a:ea typeface="Times New Roman"/>
              </a:rPr>
              <a:t>There is a section for the </a:t>
            </a:r>
            <a:r>
              <a:rPr lang="en-US" sz="8000" b="1" dirty="0" smtClean="0">
                <a:latin typeface="Tahoma"/>
                <a:ea typeface="Times New Roman"/>
              </a:rPr>
              <a:t>buckwheat processing </a:t>
            </a:r>
            <a:r>
              <a:rPr lang="en-US" sz="8000" b="1" dirty="0">
                <a:latin typeface="Tahoma"/>
                <a:ea typeface="Times New Roman"/>
              </a:rPr>
              <a:t>at the elevator as well. Performance of the section is </a:t>
            </a:r>
            <a:r>
              <a:rPr lang="en-US" sz="8000" b="1" dirty="0">
                <a:solidFill>
                  <a:srgbClr val="00B0F0"/>
                </a:solidFill>
                <a:latin typeface="Tahoma"/>
                <a:ea typeface="Times New Roman"/>
              </a:rPr>
              <a:t>12 tons / per a day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imes New Roman"/>
              </a:rPr>
              <a:t>.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88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6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6400" dirty="0">
                <a:solidFill>
                  <a:prstClr val="black"/>
                </a:solidFill>
                <a:latin typeface="Tahoma"/>
                <a:ea typeface="Times New Roman"/>
                <a:cs typeface="+mj-cs"/>
              </a:rPr>
              <a:t> </a:t>
            </a:r>
            <a: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sz="6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0" y="4184528"/>
            <a:ext cx="3244150" cy="240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0" y="980728"/>
            <a:ext cx="3244150" cy="240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100" spc="1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                  </a:t>
            </a:r>
            <a:br>
              <a:rPr lang="ru-RU" sz="3100" spc="1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</a:br>
            <a:r>
              <a:rPr lang="ru-RU" sz="3100" spc="1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      </a:t>
            </a:r>
            <a:r>
              <a:rPr lang="en-US" sz="3100" u="sng" spc="100" dirty="0" err="1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Mamlyutsky</a:t>
            </a:r>
            <a:r>
              <a:rPr lang="en-US" sz="3100" u="sng" spc="1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flour mill  </a:t>
            </a:r>
            <a:r>
              <a:rPr lang="en-US" sz="3100" u="sng" spc="1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LLP</a:t>
            </a:r>
            <a:br>
              <a:rPr lang="en-US" sz="3100" u="sng" spc="1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</a:b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Address</a:t>
            </a: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>: 37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,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Skachkov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str.,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Mamlyutka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town, North Kazakhstan Region</a:t>
            </a: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1800" b="1" dirty="0" smtClean="0">
                <a:latin typeface="Arial Black" panose="020B0A04020102020204" pitchFamily="34" charset="0"/>
                <a:ea typeface="Times New Roman"/>
              </a:rPr>
            </a:b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Adjacent area</a:t>
            </a: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>: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Mamlyutka</a:t>
            </a:r>
            <a:r>
              <a:rPr lang="en-US" sz="1800" b="1" dirty="0">
                <a:latin typeface="Arial Black" panose="020B0A04020102020204" pitchFamily="34" charset="0"/>
                <a:ea typeface="Times New Roman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ea typeface="Times New Roman"/>
              </a:rPr>
              <a:t>disrtict</a:t>
            </a:r>
            <a:r>
              <a:rPr lang="en-US" sz="1800" b="1" dirty="0">
                <a:latin typeface="Arial Black" panose="020B0A04020102020204" pitchFamily="34" charset="0"/>
                <a:ea typeface="Times New Roman"/>
              </a:rPr>
              <a:t>,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Zhambyl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</a:t>
            </a:r>
            <a:r>
              <a:rPr lang="en-US" sz="1800" b="1" dirty="0" err="1" smtClean="0">
                <a:latin typeface="Arial Black" panose="020B0A04020102020204" pitchFamily="34" charset="0"/>
                <a:ea typeface="Times New Roman"/>
              </a:rPr>
              <a:t>disrtict</a:t>
            </a:r>
            <a:r>
              <a:rPr lang="ru-RU" sz="1800" b="1" dirty="0" smtClean="0"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1800" b="1" dirty="0" smtClean="0">
                <a:latin typeface="Arial Black" panose="020B0A04020102020204" pitchFamily="34" charset="0"/>
                <a:ea typeface="Times New Roman"/>
              </a:rPr>
            </a:br>
            <a:endParaRPr lang="ru-RU" sz="1800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5184576" cy="49251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400" b="1" dirty="0">
                <a:solidFill>
                  <a:srgbClr val="C00000"/>
                </a:solidFill>
                <a:latin typeface="Tahoma"/>
                <a:ea typeface="Times New Roman"/>
              </a:rPr>
              <a:t>The main activity of the company 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3400" b="1" dirty="0">
                <a:latin typeface="Tahoma"/>
                <a:ea typeface="Times New Roman"/>
              </a:rPr>
              <a:t>receiving, drying, pre-treatment and distribution of grain, starchy food production</a:t>
            </a:r>
            <a:r>
              <a:rPr lang="ru-RU" sz="2900" b="1" dirty="0" smtClean="0">
                <a:latin typeface="Tahoma"/>
                <a:ea typeface="Times New Roman"/>
              </a:rPr>
              <a:t>.</a:t>
            </a:r>
            <a:endParaRPr lang="ru-RU" sz="2900" b="1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900" b="1" dirty="0" smtClean="0">
                <a:solidFill>
                  <a:srgbClr val="C00000"/>
                </a:solidFill>
                <a:latin typeface="Tahoma"/>
                <a:ea typeface="Times New Roman"/>
              </a:rPr>
              <a:t>The elevator has been built put into operation in </a:t>
            </a:r>
            <a:r>
              <a:rPr lang="ru-RU" sz="2900" b="1" dirty="0" smtClean="0">
                <a:solidFill>
                  <a:srgbClr val="C00000"/>
                </a:solidFill>
                <a:latin typeface="Tahoma"/>
                <a:ea typeface="Times New Roman"/>
              </a:rPr>
              <a:t>1956.</a:t>
            </a:r>
            <a:endParaRPr lang="ru-RU" sz="29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900" b="1" dirty="0" smtClean="0">
                <a:latin typeface="Tahoma"/>
                <a:ea typeface="Times New Roman"/>
              </a:rPr>
              <a:t>Total area is</a:t>
            </a:r>
            <a:r>
              <a:rPr lang="ru-RU" sz="2900" b="1" dirty="0" smtClean="0">
                <a:latin typeface="Tahoma"/>
                <a:ea typeface="Times New Roman"/>
              </a:rPr>
              <a:t> </a:t>
            </a:r>
            <a:r>
              <a:rPr lang="ru-RU" sz="2900" b="1" dirty="0" smtClean="0">
                <a:solidFill>
                  <a:srgbClr val="C00000"/>
                </a:solidFill>
                <a:latin typeface="Tahoma"/>
                <a:ea typeface="Times New Roman"/>
              </a:rPr>
              <a:t>12,8</a:t>
            </a:r>
            <a:r>
              <a:rPr lang="en-US" sz="2900" b="1" dirty="0" smtClean="0">
                <a:latin typeface="Tahoma"/>
                <a:ea typeface="Times New Roman"/>
              </a:rPr>
              <a:t> hectares.</a:t>
            </a:r>
            <a:endParaRPr lang="ru-RU" sz="29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900" b="1" dirty="0">
                <a:latin typeface="Tahoma"/>
                <a:ea typeface="Times New Roman"/>
              </a:rPr>
              <a:t> </a:t>
            </a:r>
            <a:endParaRPr lang="ru-RU" sz="29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3400" b="1" dirty="0">
                <a:solidFill>
                  <a:srgbClr val="C00000"/>
                </a:solidFill>
                <a:latin typeface="Tahoma"/>
                <a:ea typeface="Times New Roman"/>
              </a:rPr>
              <a:t>The basis of the production activities of the elevator </a:t>
            </a:r>
            <a:r>
              <a:rPr lang="en-US" sz="3400" b="1" dirty="0" smtClean="0">
                <a:solidFill>
                  <a:srgbClr val="C00000"/>
                </a:solidFill>
                <a:latin typeface="Tahoma"/>
                <a:ea typeface="Times New Roman"/>
              </a:rPr>
              <a:t>is the following:</a:t>
            </a:r>
            <a:endParaRPr lang="en-US" sz="3400" b="1" dirty="0">
              <a:solidFill>
                <a:srgbClr val="C00000"/>
              </a:solidFill>
              <a:latin typeface="Tahoma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400" b="1" dirty="0">
                <a:latin typeface="Tahoma"/>
                <a:ea typeface="Times New Roman"/>
              </a:rPr>
              <a:t>- Modern mill complex;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400" b="1" dirty="0">
                <a:latin typeface="Tahoma"/>
                <a:ea typeface="Times New Roman"/>
              </a:rPr>
              <a:t>-elevator;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400" b="1" dirty="0">
                <a:latin typeface="Tahoma"/>
                <a:ea typeface="Times New Roman"/>
              </a:rPr>
              <a:t>- Complex mechanized </a:t>
            </a:r>
            <a:r>
              <a:rPr lang="en-US" sz="3400" b="1" dirty="0" smtClean="0">
                <a:latin typeface="Tahoma"/>
                <a:ea typeface="Times New Roman"/>
              </a:rPr>
              <a:t>grain storage sections.</a:t>
            </a:r>
            <a:r>
              <a:rPr lang="ru-RU" sz="2900" b="1" dirty="0">
                <a:latin typeface="Tahoma"/>
                <a:ea typeface="Times New Roman"/>
              </a:rPr>
              <a:t> </a:t>
            </a:r>
            <a:endParaRPr lang="ru-RU" sz="3400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US" sz="3400" b="1" dirty="0" smtClean="0">
              <a:solidFill>
                <a:srgbClr val="C00000"/>
              </a:solidFill>
              <a:latin typeface="Tahoma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3400" b="1" dirty="0" smtClean="0">
                <a:solidFill>
                  <a:srgbClr val="C00000"/>
                </a:solidFill>
                <a:latin typeface="Tahoma"/>
                <a:ea typeface="Times New Roman"/>
              </a:rPr>
              <a:t>The elevator complex consists of the following</a:t>
            </a:r>
            <a:r>
              <a:rPr lang="ru-RU" sz="2900" b="1" dirty="0" smtClean="0">
                <a:solidFill>
                  <a:srgbClr val="C00000"/>
                </a:solidFill>
                <a:latin typeface="Tahoma"/>
                <a:ea typeface="Times New Roman"/>
              </a:rPr>
              <a:t>:</a:t>
            </a:r>
            <a:endParaRPr lang="ru-RU" sz="29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900" b="1" dirty="0">
                <a:latin typeface="Tahoma"/>
                <a:ea typeface="Times New Roman"/>
              </a:rPr>
              <a:t>- </a:t>
            </a:r>
            <a:r>
              <a:rPr lang="en-US" sz="2900" b="1" dirty="0" err="1" smtClean="0">
                <a:latin typeface="Tahoma"/>
                <a:ea typeface="Times New Roman"/>
              </a:rPr>
              <a:t>Headhouse</a:t>
            </a:r>
            <a:r>
              <a:rPr lang="en-US" sz="2900" b="1" dirty="0" smtClean="0">
                <a:latin typeface="Tahoma"/>
                <a:ea typeface="Times New Roman"/>
              </a:rPr>
              <a:t>;</a:t>
            </a:r>
            <a:endParaRPr lang="ru-RU" sz="29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900" b="1" dirty="0">
                <a:latin typeface="Tahoma"/>
                <a:ea typeface="Times New Roman"/>
              </a:rPr>
              <a:t>- </a:t>
            </a:r>
            <a:r>
              <a:rPr lang="en-US" sz="2900" b="1" dirty="0" smtClean="0">
                <a:latin typeface="Tahoma"/>
                <a:ea typeface="Times New Roman"/>
              </a:rPr>
              <a:t>6 grain storage sections;</a:t>
            </a:r>
            <a:endParaRPr lang="ru-RU" sz="29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900" b="1" dirty="0" smtClean="0">
                <a:latin typeface="Tahoma"/>
                <a:ea typeface="Times New Roman"/>
              </a:rPr>
              <a:t>- </a:t>
            </a:r>
            <a:r>
              <a:rPr lang="en-US" sz="2900" b="1" dirty="0" smtClean="0">
                <a:latin typeface="Tahoma"/>
                <a:ea typeface="Times New Roman"/>
              </a:rPr>
              <a:t>17 </a:t>
            </a:r>
            <a:r>
              <a:rPr lang="en-US" sz="3200" b="1" dirty="0">
                <a:latin typeface="Tahoma"/>
                <a:ea typeface="Times New Roman"/>
              </a:rPr>
              <a:t>fully mechanized granaries with floor </a:t>
            </a:r>
            <a:r>
              <a:rPr lang="en-US" sz="3200" b="1" dirty="0" smtClean="0">
                <a:latin typeface="Tahoma"/>
                <a:ea typeface="Times New Roman"/>
              </a:rPr>
              <a:t>storage</a:t>
            </a:r>
            <a:r>
              <a:rPr lang="en-US" sz="2900" b="1" dirty="0" smtClean="0">
                <a:latin typeface="Tahoma"/>
                <a:ea typeface="Times New Roman"/>
              </a:rPr>
              <a:t>;</a:t>
            </a:r>
            <a:endParaRPr lang="ru-RU" sz="29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900" b="1" dirty="0">
                <a:latin typeface="Tahoma"/>
                <a:ea typeface="Times New Roman"/>
              </a:rPr>
              <a:t>- </a:t>
            </a:r>
            <a:r>
              <a:rPr lang="en-US" sz="2900" b="1" dirty="0" smtClean="0">
                <a:latin typeface="Tahoma"/>
                <a:ea typeface="Times New Roman"/>
              </a:rPr>
              <a:t>grain dump;</a:t>
            </a:r>
            <a:endParaRPr lang="ru-RU" sz="29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900" b="1" dirty="0">
                <a:latin typeface="Tahoma"/>
                <a:ea typeface="Times New Roman"/>
              </a:rPr>
              <a:t>- </a:t>
            </a:r>
            <a:r>
              <a:rPr lang="en-US" sz="2900" b="1" dirty="0" smtClean="0">
                <a:latin typeface="Tahoma"/>
                <a:ea typeface="Times New Roman"/>
              </a:rPr>
              <a:t>Receiving and crossing device on railway;</a:t>
            </a:r>
            <a:endParaRPr lang="ru-RU" sz="29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900" b="1" dirty="0">
                <a:latin typeface="Tahoma"/>
                <a:ea typeface="Times New Roman"/>
              </a:rPr>
              <a:t>- </a:t>
            </a:r>
            <a:r>
              <a:rPr lang="en-US" sz="2900" b="1" dirty="0" smtClean="0">
                <a:latin typeface="Tahoma"/>
                <a:ea typeface="Times New Roman"/>
              </a:rPr>
              <a:t>truck and railway </a:t>
            </a:r>
            <a:r>
              <a:rPr lang="en-US" sz="2900" b="1" dirty="0" err="1" smtClean="0">
                <a:latin typeface="Tahoma"/>
                <a:ea typeface="Times New Roman"/>
              </a:rPr>
              <a:t>wegh</a:t>
            </a:r>
            <a:r>
              <a:rPr lang="en-US" sz="2900" b="1" dirty="0" smtClean="0">
                <a:latin typeface="Tahoma"/>
                <a:ea typeface="Times New Roman"/>
              </a:rPr>
              <a:t> house;</a:t>
            </a:r>
            <a:endParaRPr lang="ru-RU" sz="29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900" b="1" dirty="0">
                <a:latin typeface="Tahoma"/>
                <a:ea typeface="Times New Roman"/>
              </a:rPr>
              <a:t>- </a:t>
            </a:r>
            <a:r>
              <a:rPr lang="en-US" sz="2900" b="1" dirty="0" smtClean="0">
                <a:latin typeface="Tahoma"/>
                <a:ea typeface="Times New Roman"/>
              </a:rPr>
              <a:t>grain dryer</a:t>
            </a:r>
            <a:r>
              <a:rPr lang="ru-RU" sz="2900" b="1" dirty="0" smtClean="0">
                <a:latin typeface="Tahoma"/>
                <a:ea typeface="Times New Roman"/>
              </a:rPr>
              <a:t>.</a:t>
            </a:r>
            <a:endParaRPr lang="ru-RU" sz="29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мам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7"/>
            <a:ext cx="3312368" cy="22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мам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68829"/>
            <a:ext cx="3312368" cy="226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100" b="1" spc="100" dirty="0" smtClean="0">
                <a:latin typeface="Tahoma"/>
                <a:ea typeface="Times New Roman"/>
                <a:cs typeface="Franklin Gothic Medium Cond"/>
              </a:rPr>
              <a:t/>
            </a:r>
            <a:br>
              <a:rPr lang="ru-RU" sz="3100" b="1" spc="100" dirty="0" smtClean="0">
                <a:latin typeface="Tahoma"/>
                <a:ea typeface="Times New Roman"/>
                <a:cs typeface="Franklin Gothic Medium Cond"/>
              </a:rPr>
            </a:br>
            <a:r>
              <a:rPr lang="en-US" sz="3100" b="1" u="sng" spc="100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Agrimer</a:t>
            </a:r>
            <a:r>
              <a:rPr lang="ru-RU" sz="3100" b="1" u="sng" spc="100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-</a:t>
            </a:r>
            <a:r>
              <a:rPr lang="en-US" sz="3100" b="1" u="sng" spc="100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Astyk</a:t>
            </a:r>
            <a:r>
              <a:rPr lang="en-US" sz="3100" b="1" u="sng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LLP</a:t>
            </a:r>
            <a:r>
              <a:rPr lang="ru-RU" sz="3100" u="sng" dirty="0" smtClean="0">
                <a:solidFill>
                  <a:srgbClr val="CC0099"/>
                </a:solidFill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3100" u="sng" dirty="0" smtClean="0">
                <a:solidFill>
                  <a:srgbClr val="CC0099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Address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Suleymenov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str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Kokshetau</a:t>
            </a:r>
            <a:r>
              <a:rPr lang="en-US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city, Kazakhstan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Adjacent area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Zerenda</a:t>
            </a:r>
            <a:r>
              <a:rPr lang="en-US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district </a:t>
            </a:r>
            <a:r>
              <a:rPr lang="en-US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Sandyktau</a:t>
            </a:r>
            <a:r>
              <a:rPr lang="en-US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District, </a:t>
            </a:r>
            <a:r>
              <a:rPr lang="en-US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Burabay</a:t>
            </a:r>
            <a:r>
              <a:rPr lang="en-US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district</a:t>
            </a:r>
            <a:r>
              <a:rPr lang="ru-RU" sz="2000" b="1" dirty="0"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b="1" dirty="0">
                <a:latin typeface="Arial Black" panose="020B0A04020102020204" pitchFamily="34" charset="0"/>
                <a:ea typeface="Times New Roman"/>
              </a:rPr>
            </a:b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3808" y="1484784"/>
            <a:ext cx="6299076" cy="5373216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800" dirty="0">
                <a:latin typeface="Arial Black" panose="020B0A04020102020204" pitchFamily="34" charset="0"/>
                <a:ea typeface="Times New Roman"/>
              </a:rPr>
              <a:t> </a:t>
            </a:r>
            <a:r>
              <a:rPr lang="en-US" sz="1800" b="1" dirty="0" smtClean="0">
                <a:latin typeface="Arial Black" panose="020B0A04020102020204" pitchFamily="34" charset="0"/>
                <a:ea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Grain-point enterprise had been put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into operation in 1924.</a:t>
            </a: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Total area is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22,5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hectares.</a:t>
            </a: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 elevator complex consists of the following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 grain storage sections;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15 fully </a:t>
            </a:r>
            <a:r>
              <a:rPr lang="en-US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mechanized granaries with floor storage;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Headhouse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grain dump;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Receiving and crossing device on railway;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truck and railway weigh house;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grain dryer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latin typeface="Arial Black" panose="020B0A04020102020204" pitchFamily="34" charset="0"/>
              <a:ea typeface="Times New Roman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+mj-cs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+mj-cs"/>
              </a:rPr>
            </a:br>
            <a:r>
              <a:rPr lang="ru-RU" sz="18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+mj-cs"/>
              </a:rPr>
              <a:t> </a:t>
            </a:r>
            <a:br>
              <a:rPr lang="ru-RU" sz="18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+mj-cs"/>
              </a:rPr>
            </a:br>
            <a:r>
              <a:rPr lang="ru-RU" sz="18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+mj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+mj-cs"/>
              </a:rPr>
            </a:br>
            <a:endParaRPr lang="ru-RU" sz="18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1"/>
            <a:ext cx="2664296" cy="177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6" y="3140968"/>
            <a:ext cx="25908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1" y="5085184"/>
            <a:ext cx="23431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40059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</a:t>
            </a:r>
            <a:endParaRPr lang="ru-RU" sz="3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914"/>
            <a:ext cx="90642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spc="100" dirty="0" smtClean="0">
              <a:solidFill>
                <a:srgbClr val="0070C0"/>
              </a:solidFill>
              <a:latin typeface="Arial Black" panose="020B0A04020102020204" pitchFamily="34" charset="0"/>
              <a:ea typeface="Times New Roman"/>
              <a:cs typeface="Franklin Gothic Medium Cond"/>
            </a:endParaRPr>
          </a:p>
          <a:p>
            <a:pPr algn="ctr">
              <a:spcBef>
                <a:spcPct val="20000"/>
              </a:spcBef>
            </a:pPr>
            <a:r>
              <a:rPr lang="en-US" sz="3100" b="1" u="sng" spc="100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Agrimer</a:t>
            </a:r>
            <a:r>
              <a:rPr lang="ru-RU" sz="3100" b="1" u="sng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-</a:t>
            </a:r>
            <a:r>
              <a:rPr lang="en-US" sz="3100" b="1" u="sng" spc="100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Astyk</a:t>
            </a:r>
            <a:r>
              <a:rPr lang="en-US" sz="3100" b="1" u="sng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LLP</a:t>
            </a:r>
            <a:r>
              <a:rPr lang="ru-RU" sz="3100" u="sng" dirty="0" smtClean="0">
                <a:solidFill>
                  <a:srgbClr val="CC0099"/>
                </a:solidFill>
                <a:latin typeface="Arial Black" panose="020B0A04020102020204" pitchFamily="34" charset="0"/>
                <a:ea typeface="Times New Roman"/>
                <a:cs typeface="+mj-cs"/>
              </a:rPr>
              <a:t/>
            </a:r>
            <a:br>
              <a:rPr lang="ru-RU" sz="3100" u="sng" dirty="0" smtClean="0">
                <a:solidFill>
                  <a:srgbClr val="CC0099"/>
                </a:solidFill>
                <a:latin typeface="Arial Black" panose="020B0A04020102020204" pitchFamily="34" charset="0"/>
                <a:ea typeface="Times New Roman"/>
                <a:cs typeface="+mj-cs"/>
              </a:rPr>
            </a:br>
            <a:endParaRPr lang="ru-RU" sz="2400" spc="100" dirty="0" smtClean="0">
              <a:solidFill>
                <a:srgbClr val="0070C0"/>
              </a:solidFill>
              <a:latin typeface="Arial Black" panose="020B0A04020102020204" pitchFamily="34" charset="0"/>
              <a:ea typeface="Times New Roman"/>
              <a:cs typeface="Franklin Gothic Medium Cond"/>
            </a:endParaRPr>
          </a:p>
          <a:p>
            <a:pPr algn="r">
              <a:spcBef>
                <a:spcPct val="20000"/>
              </a:spcBef>
            </a:pPr>
            <a:r>
              <a:rPr lang="ru-RU" sz="2400" spc="1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</a:t>
            </a:r>
            <a:r>
              <a:rPr lang="en-US" sz="2400" spc="1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        </a:t>
            </a:r>
            <a:endParaRPr lang="en-US" sz="2000" spc="100" dirty="0" smtClean="0">
              <a:solidFill>
                <a:srgbClr val="FF0000"/>
              </a:solidFill>
              <a:latin typeface="Arial Black" panose="020B0A04020102020204" pitchFamily="34" charset="0"/>
              <a:ea typeface="Times New Roman"/>
              <a:cs typeface="Franklin Gothic Medium Con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111327"/>
            <a:ext cx="89567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pc="100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Agrimer-Astyk</a:t>
            </a:r>
            <a:r>
              <a:rPr lang="en-US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</a:t>
            </a:r>
            <a:r>
              <a:rPr lang="en-US" spc="100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Elevator </a:t>
            </a:r>
            <a:r>
              <a:rPr lang="en-US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 </a:t>
            </a:r>
            <a:r>
              <a:rPr lang="en-US" spc="100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has multiple lines (plants) for the processing of oilseeds </a:t>
            </a:r>
            <a:r>
              <a:rPr lang="ru-RU" b="1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:</a:t>
            </a:r>
            <a:endParaRPr lang="ru-RU" b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/>
            </a:endParaRPr>
          </a:p>
          <a:p>
            <a:r>
              <a:rPr lang="en-US" b="1" spc="1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- </a:t>
            </a:r>
            <a:r>
              <a:rPr lang="en-US" b="1" spc="1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Soybeans processing </a:t>
            </a:r>
            <a:r>
              <a:rPr lang="en-US" b="1" spc="1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plant with capacity of 30 000 tons of raw material per year. Exports of soybean products (soybean meal and soybean oil) is 90%, the remaining 10% is selling on the domestic market; </a:t>
            </a:r>
          </a:p>
          <a:p>
            <a:pPr marL="285750" indent="-285750">
              <a:buFontTx/>
              <a:buChar char="-"/>
            </a:pPr>
            <a:r>
              <a:rPr lang="en-US" b="1" spc="1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Plant </a:t>
            </a:r>
            <a:r>
              <a:rPr lang="en-US" b="1" spc="100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for the production of extruded soybean (Full-fat soybeans</a:t>
            </a:r>
            <a:r>
              <a:rPr lang="en-US" b="1" spc="100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).</a:t>
            </a:r>
          </a:p>
          <a:p>
            <a:r>
              <a:rPr lang="en-US" b="1" spc="1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The </a:t>
            </a:r>
            <a:r>
              <a:rPr lang="en-US" b="1" spc="100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Franklin Gothic Medium Cond"/>
              </a:rPr>
              <a:t>performance of the plant is 22,000 tons of raw material per year.</a:t>
            </a:r>
            <a:endParaRPr lang="ru-RU" sz="2000" spc="100" dirty="0">
              <a:solidFill>
                <a:srgbClr val="FF0000"/>
              </a:solidFill>
              <a:latin typeface="Arial Black" panose="020B0A04020102020204" pitchFamily="34" charset="0"/>
              <a:ea typeface="Times New Roman"/>
              <a:cs typeface="Franklin Gothic Medium Cond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3" y="4149080"/>
            <a:ext cx="2921198" cy="25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62" y="3909686"/>
            <a:ext cx="2863935" cy="26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08" y="3909686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124744"/>
            <a:ext cx="67931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46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2919" y="1469892"/>
            <a:ext cx="5029782" cy="3756812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89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7400" y="-100013"/>
            <a:ext cx="411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2" y="1196752"/>
            <a:ext cx="7802880" cy="4389120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3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0" y="1196752"/>
            <a:ext cx="7802880" cy="4389120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1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90" y="1124744"/>
            <a:ext cx="2545854" cy="4569371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0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268760"/>
            <a:ext cx="7802880" cy="4389120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3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8" y="1330424"/>
            <a:ext cx="7315200" cy="4114800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8" y="1261844"/>
            <a:ext cx="7437120" cy="4183380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81A3-FE7E-4D29-877C-9F5826EA909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2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KDokument" ma:contentTypeID="0x01010053E1D612BA3F4E21AA250ECD751942B300F8FF2E4121CD3E4999E0FDDBDD4482FA" ma:contentTypeVersion="10" ma:contentTypeDescription="Skapa ett nytt dokument." ma:contentTypeScope="" ma:versionID="53dffa855d5ce40afef4a2101ca7e1cc">
  <xsd:schema xmlns:xsd="http://www.w3.org/2001/XMLSchema" xmlns:xs="http://www.w3.org/2001/XMLSchema" xmlns:p="http://schemas.microsoft.com/office/2006/metadata/properties" xmlns:ns2="8fbfc82b-9928-4259-9a8e-18d6f4de55bc" xmlns:ns3="15f5e9b5-313a-4f1e-a174-4bdca5e41a49" targetNamespace="http://schemas.microsoft.com/office/2006/metadata/properties" ma:root="true" ma:fieldsID="ffb8f6f19105fafde4456faf497aa5a7" ns2:_="" ns3:_="">
    <xsd:import namespace="8fbfc82b-9928-4259-9a8e-18d6f4de55bc"/>
    <xsd:import namespace="15f5e9b5-313a-4f1e-a174-4bdca5e41a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k46d94c0acf84ab9a79866a9d8b1905f" minOccurs="0"/>
                <xsd:element ref="ns2:TaxCatchAll" minOccurs="0"/>
                <xsd:element ref="ns2:TaxCatchAllLabel" minOccurs="0"/>
                <xsd:element ref="ns2:c9cd366cc722410295b9eacffbd73909" minOccurs="0"/>
                <xsd:element ref="ns2:Diarienummer" minOccurs="0"/>
                <xsd:element ref="ns2:Nyckelord" minOccurs="0"/>
                <xsd:element ref="ns2:Sekretess" minOccurs="0"/>
                <xsd:element ref="ns3:RKOrdnaClass" minOccurs="0"/>
                <xsd:element ref="ns3:RKOrdnaCheckInCom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fc82b-9928-4259-9a8e-18d6f4de5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k46d94c0acf84ab9a79866a9d8b1905f" ma:index="11" nillable="true" ma:taxonomy="true" ma:internalName="k46d94c0acf84ab9a79866a9d8b1905f" ma:taxonomyFieldName="Departementsenhet" ma:displayName="Departement/enhet" ma:fieldId="{446d94c0-acf8-4ab9-a798-66a9d8b1905f}" ma:sspId="c94f65f0-adaa-4e77-b268-a4f99eefe5fc" ma:termSetId="45ad205f-092c-4ea4-aa45-736caa0a31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Global taxonomikolumn" ma:hidden="true" ma:list="{64183ac5-14a5-42db-a24a-d797eecaa168}" ma:internalName="TaxCatchAll" ma:showField="CatchAllData" ma:web="8fbfc82b-9928-4259-9a8e-18d6f4de5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Global taxonomikolumn1" ma:hidden="true" ma:list="{64183ac5-14a5-42db-a24a-d797eecaa168}" ma:internalName="TaxCatchAllLabel" ma:readOnly="true" ma:showField="CatchAllDataLabel" ma:web="8fbfc82b-9928-4259-9a8e-18d6f4de5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cd366cc722410295b9eacffbd73909" ma:index="15" nillable="true" ma:taxonomy="true" ma:internalName="c9cd366cc722410295b9eacffbd73909" ma:taxonomyFieldName="Aktivitetskategori" ma:displayName="Aktivitetskategori" ma:fieldId="{c9cd366c-c722-4102-95b9-eacffbd73909}" ma:sspId="c94f65f0-adaa-4e77-b268-a4f99eefe5fc" ma:termSetId="87ed9f0f-1fdd-47f5-a4b5-c96124763a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arienummer" ma:index="17" nillable="true" ma:displayName="Diarienummer" ma:description="" ma:internalName="Diarienummer">
      <xsd:simpleType>
        <xsd:restriction base="dms:Text"/>
      </xsd:simpleType>
    </xsd:element>
    <xsd:element name="Nyckelord" ma:index="18" nillable="true" ma:displayName="Nyckelord" ma:description="" ma:internalName="Nyckelord">
      <xsd:simpleType>
        <xsd:restriction base="dms:Text"/>
      </xsd:simpleType>
    </xsd:element>
    <xsd:element name="Sekretess" ma:index="19" nillable="true" ma:displayName="Sekretess m.m." ma:description="Dokumentet innehåller uppgifter som kan antas vara hemliga enligt SekrL eller som är mycket skyddsvärda av någon annan anledning." ma:internalName="Sekretess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5e9b5-313a-4f1e-a174-4bdca5e41a49" elementFormDefault="qualified">
    <xsd:import namespace="http://schemas.microsoft.com/office/2006/documentManagement/types"/>
    <xsd:import namespace="http://schemas.microsoft.com/office/infopath/2007/PartnerControls"/>
    <xsd:element name="RKOrdnaClass" ma:index="20" nillable="true" ma:displayName="Klass" ma:hidden="true" ma:internalName="RKOrdnaClass" ma:readOnly="false">
      <xsd:simpleType>
        <xsd:restriction base="dms:Text"/>
      </xsd:simpleType>
    </xsd:element>
    <xsd:element name="RKOrdnaCheckInComment" ma:index="22" nillable="true" ma:displayName="Incheckningskommentar" ma:hidden="true" ma:internalName="RKOrdnaCheckInComment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displayName="Kategori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FormUrls xmlns="http://schemas.microsoft.com/sharepoint/v3/contenttype/forms/url">
  <Edit>_layouts/RK.Dhs/RKEditForm.aspx</Edit>
  <New>_layouts/RK.Dhs/RKEditForm.aspx</New>
</FormUrl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KOrdnaCheckInComment xmlns="15f5e9b5-313a-4f1e-a174-4bdca5e41a49" xsi:nil="true"/>
    <Diarienummer xmlns="8fbfc82b-9928-4259-9a8e-18d6f4de55bc" xsi:nil="true"/>
    <TaxCatchAll xmlns="8fbfc82b-9928-4259-9a8e-18d6f4de55bc"/>
    <Nyckelord xmlns="8fbfc82b-9928-4259-9a8e-18d6f4de55bc" xsi:nil="true"/>
    <c9cd366cc722410295b9eacffbd73909 xmlns="8fbfc82b-9928-4259-9a8e-18d6f4de55bc">
      <Terms xmlns="http://schemas.microsoft.com/office/infopath/2007/PartnerControls"/>
    </c9cd366cc722410295b9eacffbd73909>
    <RKOrdnaClass xmlns="15f5e9b5-313a-4f1e-a174-4bdca5e41a49" xsi:nil="true"/>
    <k46d94c0acf84ab9a79866a9d8b1905f xmlns="8fbfc82b-9928-4259-9a8e-18d6f4de55bc">
      <Terms xmlns="http://schemas.microsoft.com/office/infopath/2007/PartnerControls"/>
    </k46d94c0acf84ab9a79866a9d8b1905f>
    <Sekretess xmlns="8fbfc82b-9928-4259-9a8e-18d6f4de55bc" xsi:nil="true"/>
    <_dlc_DocId xmlns="8fbfc82b-9928-4259-9a8e-18d6f4de55bc">MZAP3RPCJYWS-3-1237</_dlc_DocId>
    <_dlc_DocIdUrl xmlns="8fbfc82b-9928-4259-9a8e-18d6f4de55bc">
      <Url>http://rkdhs-ud/enhet/ec/_layouts/DocIdRedir.aspx?ID=MZAP3RPCJYWS-3-1237</Url>
      <Description>MZAP3RPCJYWS-3-1237</Description>
    </_dlc_DocIdUrl>
  </documentManagement>
</p:properties>
</file>

<file path=customXml/itemProps1.xml><?xml version="1.0" encoding="utf-8"?>
<ds:datastoreItem xmlns:ds="http://schemas.openxmlformats.org/officeDocument/2006/customXml" ds:itemID="{CE16656C-5073-4A75-B1B7-DCC08CC0B163}"/>
</file>

<file path=customXml/itemProps2.xml><?xml version="1.0" encoding="utf-8"?>
<ds:datastoreItem xmlns:ds="http://schemas.openxmlformats.org/officeDocument/2006/customXml" ds:itemID="{93A39834-837C-4911-960F-A4D756E7C432}"/>
</file>

<file path=customXml/itemProps3.xml><?xml version="1.0" encoding="utf-8"?>
<ds:datastoreItem xmlns:ds="http://schemas.openxmlformats.org/officeDocument/2006/customXml" ds:itemID="{B558A540-6573-4181-97EF-53582766FB59}"/>
</file>

<file path=customXml/itemProps4.xml><?xml version="1.0" encoding="utf-8"?>
<ds:datastoreItem xmlns:ds="http://schemas.openxmlformats.org/officeDocument/2006/customXml" ds:itemID="{FCA0635B-E302-4BB9-9735-EF19E5C89226}"/>
</file>

<file path=customXml/itemProps5.xml><?xml version="1.0" encoding="utf-8"?>
<ds:datastoreItem xmlns:ds="http://schemas.openxmlformats.org/officeDocument/2006/customXml" ds:itemID="{49397CBF-646C-469E-B76E-F834CAEBFED9}"/>
</file>

<file path=customXml/itemProps6.xml><?xml version="1.0" encoding="utf-8"?>
<ds:datastoreItem xmlns:ds="http://schemas.openxmlformats.org/officeDocument/2006/customXml" ds:itemID="{7B27D32D-C28C-4FA8-BF18-A4DD1059D6A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Bildspel på skärmen (4:3)</PresentationFormat>
  <Paragraphs>173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26</vt:i4>
      </vt:variant>
    </vt:vector>
  </HeadingPairs>
  <TitlesOfParts>
    <vt:vector size="29" baseType="lpstr">
      <vt:lpstr>1_Тема Office</vt:lpstr>
      <vt:lpstr>2_Тема Office</vt:lpstr>
      <vt:lpstr>3_Тема Office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The group of companies includes 10 elevators and 3 flour mill in the major grain-producing regions of Kazakhstan </vt:lpstr>
      <vt:lpstr>PowerPoint-presentation</vt:lpstr>
      <vt:lpstr>Esil Den LLP</vt:lpstr>
      <vt:lpstr>Granart  Address: s. Zhanyspay, Karasu District, Kostanay Region, Kazakhstan,  Adjacent area: Karasu District </vt:lpstr>
      <vt:lpstr>  Nordstock LLP                               Address: Druzhba Vill., Karasu District, Kostanay Region, Kazakhstan Adjacent area: Karasu District </vt:lpstr>
      <vt:lpstr>                     Agrostock LLP   Address: Kazanbasy st., Auliekol District, Kostanay Region, Kazakhstan Adjacent area: Auliekol District, Nauyrzym District, </vt:lpstr>
      <vt:lpstr> Zholkuduksky elevator LLP        Address: 1 Tselinnaya str., Leninky vill, Pavlodar city, Kazakhstan          Adjacent area: Zhelezinsky district, Irtyshsky district</vt:lpstr>
      <vt:lpstr>Zholkuduksky elevator LLP  </vt:lpstr>
      <vt:lpstr>                             Mamlyutsky flour mill  LLP Address: 37, Skachkov str., Mamlyutka town, North Kazakhstan Region Adjacent area: Mamlyutka disrtict, Zhambyl disrtict </vt:lpstr>
      <vt:lpstr> Agrimer-Astyk LLP Address: 5 Suleymenov str, Kokshetau city, Kazakhstan Adjacent area: Zerenda district Sandyktau District, Burabay district 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«Agromean»                          2016г.</dc:title>
  <dc:creator>Mama_1</dc:creator>
  <cp:lastModifiedBy>Gunnar Haglund</cp:lastModifiedBy>
  <cp:revision>484</cp:revision>
  <dcterms:created xsi:type="dcterms:W3CDTF">2016-06-18T14:05:47Z</dcterms:created>
  <dcterms:modified xsi:type="dcterms:W3CDTF">2016-11-09T12:34:59Z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0x01010053E1D612BA3F4E21AA250ECD751942B300F8FF2E4121CD3E4999E0FDDBDD4482FA</vt:lpwstr>
  </property>
  <property fmtid="{D5CDD505-2E9C-101B-9397-08002B2CF9AE}" pid="3" name="Departementsenhet">
    <vt:lpwstr/>
  </property>
  <property fmtid="{D5CDD505-2E9C-101B-9397-08002B2CF9AE}" pid="5" name="Aktivitetskategori">
    <vt:lpwstr/>
  </property>
  <property fmtid="{D5CDD505-2E9C-101B-9397-08002B2CF9AE}" pid="6" name="_dlc_DocIdItemGuid">
    <vt:lpwstr>436a7631-9104-4459-a21c-825f38647ba7</vt:lpwstr>
  </property>
</Properties>
</file>